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6" r:id="rId5"/>
  </p:sldMasterIdLst>
  <p:notesMasterIdLst>
    <p:notesMasterId r:id="rId21"/>
  </p:notesMasterIdLst>
  <p:sldIdLst>
    <p:sldId id="292" r:id="rId6"/>
    <p:sldId id="260" r:id="rId7"/>
    <p:sldId id="261" r:id="rId8"/>
    <p:sldId id="269" r:id="rId9"/>
    <p:sldId id="284" r:id="rId10"/>
    <p:sldId id="285" r:id="rId11"/>
    <p:sldId id="289" r:id="rId12"/>
    <p:sldId id="262" r:id="rId13"/>
    <p:sldId id="287" r:id="rId14"/>
    <p:sldId id="286" r:id="rId15"/>
    <p:sldId id="290" r:id="rId16"/>
    <p:sldId id="276" r:id="rId17"/>
    <p:sldId id="291" r:id="rId18"/>
    <p:sldId id="282" r:id="rId19"/>
    <p:sldId id="29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28" clrIdx="0">
    <p:extLst>
      <p:ext uri="{19B8F6BF-5375-455C-9EA6-DF929625EA0E}">
        <p15:presenceInfo xmlns:p15="http://schemas.microsoft.com/office/powerpoint/2012/main" userId="S::kmorgan@firstinspires.org::19752d8f-270a-426b-91ad-1bf5c79275bc" providerId="AD"/>
      </p:ext>
    </p:extLst>
  </p:cmAuthor>
  <p:cmAuthor id="2" name="Tammy Pankey" initials="TP" lastIdx="37" clrIdx="1">
    <p:extLst>
      <p:ext uri="{19B8F6BF-5375-455C-9EA6-DF929625EA0E}">
        <p15:presenceInfo xmlns:p15="http://schemas.microsoft.com/office/powerpoint/2012/main" userId="S::tpankey@firstinspires.org::89b84b47-0384-4d66-b56e-dc00ebdb68c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551"/>
    <a:srgbClr val="00A651"/>
    <a:srgbClr val="4472C4"/>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E62044-2F9F-4255-983E-085712078726}" v="2" dt="2021-07-14T21:43:37.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600" autoAdjust="0"/>
  </p:normalViewPr>
  <p:slideViewPr>
    <p:cSldViewPr snapToGrid="0">
      <p:cViewPr varScale="1">
        <p:scale>
          <a:sx n="74" d="100"/>
          <a:sy n="74" d="100"/>
        </p:scale>
        <p:origin x="1854" y="66"/>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4CE62044-2F9F-4255-983E-085712078726}"/>
    <pc:docChg chg="custSel modSld">
      <pc:chgData name="Kathy Morgan" userId="19752d8f-270a-426b-91ad-1bf5c79275bc" providerId="ADAL" clId="{4CE62044-2F9F-4255-983E-085712078726}" dt="2021-07-14T21:46:37.084" v="64" actId="1076"/>
      <pc:docMkLst>
        <pc:docMk/>
      </pc:docMkLst>
      <pc:sldChg chg="addSp delSp modSp mod">
        <pc:chgData name="Kathy Morgan" userId="19752d8f-270a-426b-91ad-1bf5c79275bc" providerId="ADAL" clId="{4CE62044-2F9F-4255-983E-085712078726}" dt="2021-07-14T21:33:42.704" v="2" actId="208"/>
        <pc:sldMkLst>
          <pc:docMk/>
          <pc:sldMk cId="2951668690" sldId="269"/>
        </pc:sldMkLst>
        <pc:spChg chg="add mod">
          <ac:chgData name="Kathy Morgan" userId="19752d8f-270a-426b-91ad-1bf5c79275bc" providerId="ADAL" clId="{4CE62044-2F9F-4255-983E-085712078726}" dt="2021-07-14T21:33:42.704" v="2" actId="208"/>
          <ac:spMkLst>
            <pc:docMk/>
            <pc:sldMk cId="2951668690" sldId="269"/>
            <ac:spMk id="5" creationId="{05659D3C-AC13-40E1-AE93-75A531A905AD}"/>
          </ac:spMkLst>
        </pc:spChg>
        <pc:spChg chg="del">
          <ac:chgData name="Kathy Morgan" userId="19752d8f-270a-426b-91ad-1bf5c79275bc" providerId="ADAL" clId="{4CE62044-2F9F-4255-983E-085712078726}" dt="2021-07-14T21:33:31.151" v="0" actId="478"/>
          <ac:spMkLst>
            <pc:docMk/>
            <pc:sldMk cId="2951668690" sldId="269"/>
            <ac:spMk id="7" creationId="{1EFB9D0D-DA0C-4D03-AD7A-7C0C82A04AAC}"/>
          </ac:spMkLst>
        </pc:spChg>
        <pc:picChg chg="add mod">
          <ac:chgData name="Kathy Morgan" userId="19752d8f-270a-426b-91ad-1bf5c79275bc" providerId="ADAL" clId="{4CE62044-2F9F-4255-983E-085712078726}" dt="2021-07-14T21:33:32.803" v="1"/>
          <ac:picMkLst>
            <pc:docMk/>
            <pc:sldMk cId="2951668690" sldId="269"/>
            <ac:picMk id="4" creationId="{79FEF323-2B14-47EE-AE99-864DC8A9152F}"/>
          </ac:picMkLst>
        </pc:picChg>
      </pc:sldChg>
      <pc:sldChg chg="addSp delSp modSp mod">
        <pc:chgData name="Kathy Morgan" userId="19752d8f-270a-426b-91ad-1bf5c79275bc" providerId="ADAL" clId="{4CE62044-2F9F-4255-983E-085712078726}" dt="2021-07-14T21:46:37.084" v="64" actId="1076"/>
        <pc:sldMkLst>
          <pc:docMk/>
          <pc:sldMk cId="2332097036" sldId="291"/>
        </pc:sldMkLst>
        <pc:picChg chg="del">
          <ac:chgData name="Kathy Morgan" userId="19752d8f-270a-426b-91ad-1bf5c79275bc" providerId="ADAL" clId="{4CE62044-2F9F-4255-983E-085712078726}" dt="2021-07-14T21:43:35.747" v="8" actId="478"/>
          <ac:picMkLst>
            <pc:docMk/>
            <pc:sldMk cId="2332097036" sldId="291"/>
            <ac:picMk id="11" creationId="{A8718DD3-067A-41CA-A855-98A8D1555CFC}"/>
          </ac:picMkLst>
        </pc:picChg>
        <pc:picChg chg="del">
          <ac:chgData name="Kathy Morgan" userId="19752d8f-270a-426b-91ad-1bf5c79275bc" providerId="ADAL" clId="{4CE62044-2F9F-4255-983E-085712078726}" dt="2021-07-14T21:43:33.147" v="4" actId="478"/>
          <ac:picMkLst>
            <pc:docMk/>
            <pc:sldMk cId="2332097036" sldId="291"/>
            <ac:picMk id="12" creationId="{0DCDC7E1-DD17-482A-B0D5-4A3406FA708C}"/>
          </ac:picMkLst>
        </pc:picChg>
        <pc:picChg chg="del">
          <ac:chgData name="Kathy Morgan" userId="19752d8f-270a-426b-91ad-1bf5c79275bc" providerId="ADAL" clId="{4CE62044-2F9F-4255-983E-085712078726}" dt="2021-07-14T21:43:33.770" v="5" actId="478"/>
          <ac:picMkLst>
            <pc:docMk/>
            <pc:sldMk cId="2332097036" sldId="291"/>
            <ac:picMk id="13" creationId="{FC9E4DA0-EE67-4D7F-A690-7266C1803CD4}"/>
          </ac:picMkLst>
        </pc:picChg>
        <pc:picChg chg="del">
          <ac:chgData name="Kathy Morgan" userId="19752d8f-270a-426b-91ad-1bf5c79275bc" providerId="ADAL" clId="{4CE62044-2F9F-4255-983E-085712078726}" dt="2021-07-14T21:43:32.195" v="3" actId="478"/>
          <ac:picMkLst>
            <pc:docMk/>
            <pc:sldMk cId="2332097036" sldId="291"/>
            <ac:picMk id="14" creationId="{ED53BEE6-B21E-4728-98A0-E1FE580AF89D}"/>
          </ac:picMkLst>
        </pc:picChg>
        <pc:picChg chg="del">
          <ac:chgData name="Kathy Morgan" userId="19752d8f-270a-426b-91ad-1bf5c79275bc" providerId="ADAL" clId="{4CE62044-2F9F-4255-983E-085712078726}" dt="2021-07-14T21:43:35.170" v="7" actId="478"/>
          <ac:picMkLst>
            <pc:docMk/>
            <pc:sldMk cId="2332097036" sldId="291"/>
            <ac:picMk id="15" creationId="{0B65A087-F5EC-4D40-BE48-2B69500DDF57}"/>
          </ac:picMkLst>
        </pc:picChg>
        <pc:picChg chg="del">
          <ac:chgData name="Kathy Morgan" userId="19752d8f-270a-426b-91ad-1bf5c79275bc" providerId="ADAL" clId="{4CE62044-2F9F-4255-983E-085712078726}" dt="2021-07-14T21:43:34.499" v="6" actId="478"/>
          <ac:picMkLst>
            <pc:docMk/>
            <pc:sldMk cId="2332097036" sldId="291"/>
            <ac:picMk id="16" creationId="{0FE99661-A063-448F-9476-3DAE0D6D9EE2}"/>
          </ac:picMkLst>
        </pc:picChg>
        <pc:picChg chg="add del mod">
          <ac:chgData name="Kathy Morgan" userId="19752d8f-270a-426b-91ad-1bf5c79275bc" providerId="ADAL" clId="{4CE62044-2F9F-4255-983E-085712078726}" dt="2021-07-14T21:43:50.706" v="11" actId="478"/>
          <ac:picMkLst>
            <pc:docMk/>
            <pc:sldMk cId="2332097036" sldId="291"/>
            <ac:picMk id="17" creationId="{E81DD5BE-7546-4064-80D7-497CA2F28538}"/>
          </ac:picMkLst>
        </pc:picChg>
        <pc:picChg chg="add mod modCrop">
          <ac:chgData name="Kathy Morgan" userId="19752d8f-270a-426b-91ad-1bf5c79275bc" providerId="ADAL" clId="{4CE62044-2F9F-4255-983E-085712078726}" dt="2021-07-14T21:46:37.084" v="64" actId="1076"/>
          <ac:picMkLst>
            <pc:docMk/>
            <pc:sldMk cId="2332097036" sldId="291"/>
            <ac:picMk id="18" creationId="{74B379C2-9908-4CC6-8180-C3675E613717}"/>
          </ac:picMkLst>
        </pc:picChg>
        <pc:picChg chg="add mod">
          <ac:chgData name="Kathy Morgan" userId="19752d8f-270a-426b-91ad-1bf5c79275bc" providerId="ADAL" clId="{4CE62044-2F9F-4255-983E-085712078726}" dt="2021-07-14T21:44:59.874" v="33" actId="1036"/>
          <ac:picMkLst>
            <pc:docMk/>
            <pc:sldMk cId="2332097036" sldId="291"/>
            <ac:picMk id="19" creationId="{8281DA86-C027-464B-B0D7-5329D119D954}"/>
          </ac:picMkLst>
        </pc:picChg>
        <pc:picChg chg="add mod">
          <ac:chgData name="Kathy Morgan" userId="19752d8f-270a-426b-91ad-1bf5c79275bc" providerId="ADAL" clId="{4CE62044-2F9F-4255-983E-085712078726}" dt="2021-07-14T21:45:23.932" v="62" actId="1036"/>
          <ac:picMkLst>
            <pc:docMk/>
            <pc:sldMk cId="2332097036" sldId="291"/>
            <ac:picMk id="20" creationId="{89E8A2F9-97B0-4A79-AC7E-FBDE1458E5FD}"/>
          </ac:picMkLst>
        </pc:picChg>
        <pc:picChg chg="add mod">
          <ac:chgData name="Kathy Morgan" userId="19752d8f-270a-426b-91ad-1bf5c79275bc" providerId="ADAL" clId="{4CE62044-2F9F-4255-983E-085712078726}" dt="2021-07-14T21:45:23.932" v="62" actId="1036"/>
          <ac:picMkLst>
            <pc:docMk/>
            <pc:sldMk cId="2332097036" sldId="291"/>
            <ac:picMk id="21" creationId="{010A7B0C-8259-4EE9-BA4A-70595B5BE29F}"/>
          </ac:picMkLst>
        </pc:picChg>
        <pc:picChg chg="add mod">
          <ac:chgData name="Kathy Morgan" userId="19752d8f-270a-426b-91ad-1bf5c79275bc" providerId="ADAL" clId="{4CE62044-2F9F-4255-983E-085712078726}" dt="2021-07-14T21:45:23.932" v="62" actId="1036"/>
          <ac:picMkLst>
            <pc:docMk/>
            <pc:sldMk cId="2332097036" sldId="291"/>
            <ac:picMk id="22" creationId="{1B2AE4D3-51B8-4C27-B864-C49C135EA750}"/>
          </ac:picMkLst>
        </pc:picChg>
        <pc:picChg chg="add mod">
          <ac:chgData name="Kathy Morgan" userId="19752d8f-270a-426b-91ad-1bf5c79275bc" providerId="ADAL" clId="{4CE62044-2F9F-4255-983E-085712078726}" dt="2021-07-14T21:45:04.234" v="41" actId="1036"/>
          <ac:picMkLst>
            <pc:docMk/>
            <pc:sldMk cId="2332097036" sldId="291"/>
            <ac:picMk id="23" creationId="{CB2522E1-6B5C-43A9-9BD2-CB8F9F572D3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7/14/2021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1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Tasks </a:t>
            </a:r>
            <a:r>
              <a:rPr lang="en-US" sz="1200" b="0" i="1" u="none" strike="noStrike" kern="1200" baseline="0">
                <a:solidFill>
                  <a:schemeClr val="tx1"/>
                </a:solidFill>
                <a:latin typeface="+mn-lt"/>
                <a:ea typeface="+mn-ea"/>
                <a:cs typeface="+mn-cs"/>
              </a:rPr>
              <a:t>(20 minutes)</a:t>
            </a:r>
          </a:p>
          <a:p>
            <a:r>
              <a:rPr lang="en-US" sz="1200" b="0" i="0" u="none" strike="noStrike" kern="1200" baseline="0">
                <a:solidFill>
                  <a:schemeClr val="tx1"/>
                </a:solidFill>
                <a:latin typeface="+mn-lt"/>
                <a:ea typeface="+mn-ea"/>
                <a:cs typeface="+mn-cs"/>
              </a:rPr>
              <a:t>Circle the routes the truck can take on the mat image.</a:t>
            </a:r>
          </a:p>
          <a:p>
            <a:r>
              <a:rPr lang="en-US" sz="1200" b="0" i="0" u="none" strike="noStrike" kern="1200" baseline="0">
                <a:solidFill>
                  <a:schemeClr val="tx1"/>
                </a:solidFill>
                <a:latin typeface="+mn-lt"/>
                <a:ea typeface="+mn-ea"/>
                <a:cs typeface="+mn-cs"/>
              </a:rPr>
              <a:t>Draw your design of a truck that transports cargo.</a:t>
            </a:r>
          </a:p>
          <a:p>
            <a:r>
              <a:rPr lang="en-US" sz="1200" b="0" i="0" u="none" strike="noStrike" kern="1200" baseline="0">
                <a:solidFill>
                  <a:schemeClr val="tx1"/>
                </a:solidFill>
                <a:latin typeface="+mn-lt"/>
                <a:ea typeface="+mn-ea"/>
                <a:cs typeface="+mn-cs"/>
              </a:rPr>
              <a:t>Label what products are in the cargo the truck transports.</a:t>
            </a:r>
          </a:p>
          <a:p>
            <a:r>
              <a:rPr lang="en-US" sz="1200" b="0" i="0" u="none" strike="noStrike" kern="1200" baseline="0">
                <a:solidFill>
                  <a:schemeClr val="tx1"/>
                </a:solidFill>
                <a:latin typeface="+mn-lt"/>
                <a:ea typeface="+mn-ea"/>
                <a:cs typeface="+mn-cs"/>
              </a:rPr>
              <a:t>Share your creation with your team!</a:t>
            </a:r>
          </a:p>
          <a:p>
            <a:r>
              <a:rPr lang="en-US" sz="1200" b="0" i="0" u="none" strike="noStrike" kern="1200" baseline="0">
                <a:solidFill>
                  <a:schemeClr val="tx1"/>
                </a:solidFill>
                <a:latin typeface="+mn-lt"/>
                <a:ea typeface="+mn-ea"/>
                <a:cs typeface="+mn-cs"/>
              </a:rPr>
              <a:t>Work as a team to build your amazing truck designs using the LEGO® prototyping pieces (Bag 4).</a:t>
            </a:r>
          </a:p>
          <a:p>
            <a:r>
              <a:rPr lang="en-US" sz="1200" b="0" i="0" u="none" strike="noStrike" kern="1200" baseline="0">
                <a:solidFill>
                  <a:schemeClr val="tx1"/>
                </a:solidFill>
                <a:latin typeface="+mn-lt"/>
                <a:ea typeface="+mn-ea"/>
                <a:cs typeface="+mn-cs"/>
              </a:rPr>
              <a:t>Place your built trucks on the mat and show how they work.</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73202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Tasks </a:t>
            </a:r>
            <a:r>
              <a:rPr lang="en-US" sz="1200" b="0" i="1" u="none" strike="noStrike" kern="1200" baseline="0" dirty="0">
                <a:solidFill>
                  <a:schemeClr val="tx1"/>
                </a:solidFill>
                <a:latin typeface="+mn-lt"/>
                <a:ea typeface="+mn-ea"/>
                <a:cs typeface="+mn-cs"/>
              </a:rPr>
              <a:t>(20 minutes)</a:t>
            </a:r>
          </a:p>
          <a:p>
            <a:r>
              <a:rPr lang="en-US" sz="1200" b="0" i="0" u="none" strike="noStrike" kern="1200" baseline="0" dirty="0">
                <a:solidFill>
                  <a:schemeClr val="tx1"/>
                </a:solidFill>
                <a:latin typeface="+mn-lt"/>
                <a:ea typeface="+mn-ea"/>
                <a:cs typeface="+mn-cs"/>
              </a:rPr>
              <a:t>Circle the routes the truck can take on the mat image.</a:t>
            </a:r>
          </a:p>
          <a:p>
            <a:r>
              <a:rPr lang="en-US" sz="1200" b="0" i="0" u="none" strike="noStrike" kern="1200" baseline="0" dirty="0">
                <a:solidFill>
                  <a:schemeClr val="tx1"/>
                </a:solidFill>
                <a:latin typeface="+mn-lt"/>
                <a:ea typeface="+mn-ea"/>
                <a:cs typeface="+mn-cs"/>
              </a:rPr>
              <a:t>Draw your design of a truck that transports cargo.</a:t>
            </a:r>
          </a:p>
          <a:p>
            <a:r>
              <a:rPr lang="en-US" sz="1200" b="0" i="0" u="none" strike="noStrike" kern="1200" baseline="0" dirty="0">
                <a:solidFill>
                  <a:schemeClr val="tx1"/>
                </a:solidFill>
                <a:latin typeface="+mn-lt"/>
                <a:ea typeface="+mn-ea"/>
                <a:cs typeface="+mn-cs"/>
              </a:rPr>
              <a:t>Label what products are in the cargo the truck transports.</a:t>
            </a:r>
          </a:p>
          <a:p>
            <a:r>
              <a:rPr lang="en-US" sz="1200" b="0" i="0" u="none" strike="noStrike" kern="1200" baseline="0" dirty="0">
                <a:solidFill>
                  <a:schemeClr val="tx1"/>
                </a:solidFill>
                <a:latin typeface="+mn-lt"/>
                <a:ea typeface="+mn-ea"/>
                <a:cs typeface="+mn-cs"/>
              </a:rPr>
              <a:t>Share your creation with your team!</a:t>
            </a:r>
          </a:p>
          <a:p>
            <a:r>
              <a:rPr lang="en-US" sz="1200" b="0" i="0" u="none" strike="noStrike" kern="1200" baseline="0" dirty="0">
                <a:solidFill>
                  <a:schemeClr val="tx1"/>
                </a:solidFill>
                <a:latin typeface="+mn-lt"/>
                <a:ea typeface="+mn-ea"/>
                <a:cs typeface="+mn-cs"/>
              </a:rPr>
              <a:t>Work as a team to build your amazing truck designs using the LEGO® prototyping pieces (Bag 4).</a:t>
            </a:r>
          </a:p>
          <a:p>
            <a:r>
              <a:rPr lang="en-US" sz="1200" b="0" i="0" u="none" strike="noStrike" kern="1200" baseline="0" dirty="0">
                <a:solidFill>
                  <a:schemeClr val="tx1"/>
                </a:solidFill>
                <a:latin typeface="+mn-lt"/>
                <a:ea typeface="+mn-ea"/>
                <a:cs typeface="+mn-cs"/>
              </a:rPr>
              <a:t>Place your built trucks on the mat and show how they work.</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1247652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Share </a:t>
            </a:r>
            <a:r>
              <a:rPr lang="en-US" sz="1200" b="0" i="1" u="none" strike="noStrike" kern="1200" baseline="0">
                <a:solidFill>
                  <a:schemeClr val="tx1"/>
                </a:solidFill>
                <a:latin typeface="+mn-lt"/>
                <a:ea typeface="+mn-ea"/>
                <a:cs typeface="+mn-cs"/>
              </a:rPr>
              <a:t>(10 minutes)</a:t>
            </a:r>
          </a:p>
          <a:p>
            <a:r>
              <a:rPr lang="en-US" sz="1200" b="0" i="1" u="none" strike="noStrike" kern="1200" baseline="0">
                <a:solidFill>
                  <a:schemeClr val="tx1"/>
                </a:solidFill>
                <a:latin typeface="+mn-lt"/>
                <a:ea typeface="+mn-ea"/>
                <a:cs typeface="+mn-cs"/>
              </a:rPr>
              <a:t>Have the team:</a:t>
            </a:r>
          </a:p>
          <a:p>
            <a:r>
              <a:rPr lang="en-US" sz="1200" b="0" i="0" u="none" strike="noStrike" kern="1200" baseline="0">
                <a:solidFill>
                  <a:schemeClr val="tx1"/>
                </a:solidFill>
                <a:latin typeface="+mn-lt"/>
                <a:ea typeface="+mn-ea"/>
                <a:cs typeface="+mn-cs"/>
              </a:rPr>
              <a:t>• Share what they did in the session.</a:t>
            </a:r>
          </a:p>
          <a:p>
            <a:r>
              <a:rPr lang="en-US" sz="1200" b="0" i="0" u="none" strike="noStrike" kern="1200" baseline="0">
                <a:solidFill>
                  <a:schemeClr val="tx1"/>
                </a:solidFill>
                <a:latin typeface="+mn-lt"/>
                <a:ea typeface="+mn-ea"/>
                <a:cs typeface="+mn-cs"/>
              </a:rPr>
              <a:t>• Explain how cargo is transported to and from their community.</a:t>
            </a:r>
          </a:p>
          <a:p>
            <a:r>
              <a:rPr lang="en-US" sz="1200" b="0" i="0" u="none" strike="noStrike" kern="1200" baseline="0">
                <a:solidFill>
                  <a:schemeClr val="tx1"/>
                </a:solidFill>
                <a:latin typeface="+mn-lt"/>
                <a:ea typeface="+mn-ea"/>
                <a:cs typeface="+mn-cs"/>
              </a:rPr>
              <a:t>• Describe their truck designs.</a:t>
            </a:r>
          </a:p>
          <a:p>
            <a:r>
              <a:rPr lang="en-US" sz="1200" b="0" i="0" u="none" strike="noStrike" kern="1200" baseline="0">
                <a:solidFill>
                  <a:schemeClr val="tx1"/>
                </a:solidFill>
                <a:latin typeface="+mn-lt"/>
                <a:ea typeface="+mn-ea"/>
                <a:cs typeface="+mn-cs"/>
              </a:rPr>
              <a:t>• Demonstrate how their solutions work on the mat.</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788258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Have the children share and explain what they built and how the pieces they identified relate to transportation. All the children’s builds will be correct and there is no one right answer to these sessions. </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3548364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may wish to play a video or song during clean up time Link on </a:t>
            </a:r>
            <a:r>
              <a:rPr lang="en-US" sz="1200" b="0" i="0" u="none" strike="noStrike" kern="1200" dirty="0" err="1">
                <a:solidFill>
                  <a:schemeClr val="tx1"/>
                </a:solidFill>
                <a:effectLst/>
                <a:latin typeface="+mn-lt"/>
                <a:ea typeface="+mn-ea"/>
                <a:cs typeface="+mn-cs"/>
              </a:rPr>
              <a:t>GoNoodle</a:t>
            </a:r>
            <a:r>
              <a:rPr lang="en-US" sz="1200" b="0" i="0" u="none" strike="noStrike" kern="1200" dirty="0">
                <a:solidFill>
                  <a:schemeClr val="tx1"/>
                </a:solidFill>
                <a:effectLst/>
                <a:latin typeface="+mn-lt"/>
                <a:ea typeface="+mn-ea"/>
                <a:cs typeface="+mn-cs"/>
              </a:rPr>
              <a:t>:  https://family.gonoodle.com/activities/clean-up.  Link on YouTube Kids:  https://www.youtubekids.com/watch?v=ZJFk87ZsHn0 . Link on </a:t>
            </a:r>
            <a:r>
              <a:rPr lang="en-US" sz="1200" b="0" i="0" u="none" strike="noStrike" kern="1200" dirty="0" err="1">
                <a:solidFill>
                  <a:schemeClr val="tx1"/>
                </a:solidFill>
                <a:effectLst/>
                <a:latin typeface="+mn-lt"/>
                <a:ea typeface="+mn-ea"/>
                <a:cs typeface="+mn-cs"/>
              </a:rPr>
              <a:t>Youtube</a:t>
            </a:r>
            <a:r>
              <a:rPr lang="en-US" sz="1200" b="0" i="0" u="none" strike="noStrike" kern="1200" dirty="0">
                <a:solidFill>
                  <a:schemeClr val="tx1"/>
                </a:solidFill>
                <a:effectLst/>
                <a:latin typeface="+mn-lt"/>
                <a:ea typeface="+mn-ea"/>
                <a:cs typeface="+mn-cs"/>
              </a:rPr>
              <a:t>:  https://youtu.be/ZJFk87ZsHn0</a:t>
            </a:r>
            <a:endParaRPr lang="en-US" dirty="0"/>
          </a:p>
          <a:p>
            <a:endParaRPr lang="en-US" sz="1200" b="0" i="0" u="none" strike="noStrike" kern="1200" dirty="0">
              <a:solidFill>
                <a:schemeClr val="tx1"/>
              </a:solidFill>
              <a:effectLst/>
              <a:latin typeface="+mn-lt"/>
              <a:ea typeface="+mn-ea"/>
              <a:cs typeface="+mn-cs"/>
            </a:endParaRPr>
          </a:p>
          <a:p>
            <a:pPr algn="l"/>
            <a:r>
              <a:rPr lang="en-US" sz="1800" b="1" i="0" u="none" strike="noStrike" baseline="0" dirty="0">
                <a:solidFill>
                  <a:srgbClr val="00963E"/>
                </a:solidFill>
                <a:latin typeface="Arial-BoldMT"/>
              </a:rPr>
              <a:t>Cleanup Pointers</a:t>
            </a:r>
          </a:p>
          <a:p>
            <a:pPr algn="l"/>
            <a:r>
              <a:rPr lang="en-US" sz="1800" b="0" i="0" u="none" strike="noStrike" baseline="0" dirty="0">
                <a:solidFill>
                  <a:srgbClr val="00963E"/>
                </a:solidFill>
                <a:latin typeface="ArialMT"/>
              </a:rPr>
              <a:t>• The truck should stay assembled, but everything else should be taken apart.</a:t>
            </a:r>
          </a:p>
          <a:p>
            <a:pPr algn="l"/>
            <a:r>
              <a:rPr lang="en-US" sz="1800" b="0" i="0" u="none" strike="noStrike" baseline="0" dirty="0">
                <a:solidFill>
                  <a:srgbClr val="00963E"/>
                </a:solidFill>
                <a:latin typeface="ArialMT"/>
              </a:rPr>
              <a:t>• Place the prototyping pieces back in the Explore box or in a container labeled “Prototyping Pieces.”</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Each session has Guiding Questions that can be shared to frame the session.</a:t>
            </a:r>
          </a:p>
          <a:p>
            <a:endParaRPr lang="en-US" sz="1200" b="0" i="1" u="none" strike="noStrike" kern="1200" dirty="0">
              <a:solidFill>
                <a:schemeClr val="tx1"/>
              </a:solidFill>
              <a:effectLst/>
              <a:latin typeface="+mn-lt"/>
              <a:ea typeface="+mn-ea"/>
              <a:cs typeface="+mn-cs"/>
            </a:endParaRPr>
          </a:p>
          <a:p>
            <a:pPr algn="l"/>
            <a:r>
              <a:rPr lang="en-US" sz="1200" b="1" i="0" u="none" strike="noStrike" baseline="0" dirty="0">
                <a:solidFill>
                  <a:srgbClr val="00963E"/>
                </a:solidFill>
                <a:latin typeface="Arial-BoldMT"/>
              </a:rPr>
              <a:t>Session Tips</a:t>
            </a:r>
          </a:p>
          <a:p>
            <a:pPr marL="342900" indent="-342900" algn="l">
              <a:buFont typeface="+mj-lt"/>
              <a:buAutoNum type="arabicPeriod"/>
            </a:pPr>
            <a:r>
              <a:rPr lang="en-US" sz="1200" b="0" i="0" u="none" strike="noStrike" baseline="0" dirty="0">
                <a:solidFill>
                  <a:srgbClr val="000000"/>
                </a:solidFill>
                <a:latin typeface="ArialMT"/>
              </a:rPr>
              <a:t>The team will need Book 1 and Bag 1 located in the Explore set.</a:t>
            </a:r>
          </a:p>
          <a:p>
            <a:pPr marL="342900" indent="-342900" algn="l">
              <a:buFont typeface="+mj-lt"/>
              <a:buAutoNum type="arabicPeriod"/>
            </a:pPr>
            <a:r>
              <a:rPr lang="en-US" sz="1200" b="0" i="0" u="none" strike="noStrike" baseline="0" dirty="0">
                <a:solidFill>
                  <a:srgbClr val="000000"/>
                </a:solidFill>
                <a:latin typeface="ArialMT"/>
              </a:rPr>
              <a:t>Most of the tasks in each session should be done together by the team.</a:t>
            </a:r>
          </a:p>
          <a:p>
            <a:pPr marL="342900" indent="-342900" algn="l">
              <a:buFont typeface="+mj-lt"/>
              <a:buAutoNum type="arabicPeriod"/>
            </a:pPr>
            <a:r>
              <a:rPr lang="en-US" sz="1200" b="0" i="0" u="none" strike="noStrike" baseline="0" dirty="0">
                <a:solidFill>
                  <a:srgbClr val="000000"/>
                </a:solidFill>
                <a:latin typeface="ArialMT"/>
              </a:rPr>
              <a:t>Writing and drawing space is provided in each session for each child to capture their thoughts and ideas</a:t>
            </a:r>
          </a:p>
          <a:p>
            <a:pPr marL="342900" indent="-342900" algn="l">
              <a:buFont typeface="+mj-lt"/>
              <a:buAutoNum type="arabicPeriod" startAt="4"/>
            </a:pPr>
            <a:r>
              <a:rPr lang="en-US" sz="1200" b="0" i="0" u="none" strike="noStrike" baseline="0" dirty="0">
                <a:solidFill>
                  <a:srgbClr val="000000"/>
                </a:solidFill>
                <a:latin typeface="ArialMT"/>
              </a:rPr>
              <a:t>Give the team the LEGO® prototyping pieces (Bag 4) to create their designs. Do NOT open Bags 2 or 3.</a:t>
            </a:r>
          </a:p>
          <a:p>
            <a:pPr marL="342900" indent="-342900" algn="l">
              <a:buFont typeface="+mj-lt"/>
              <a:buAutoNum type="arabicPeriod" startAt="4"/>
            </a:pPr>
            <a:r>
              <a:rPr lang="en-US" sz="1200" b="0" i="0" u="none" strike="noStrike" baseline="0" dirty="0">
                <a:solidFill>
                  <a:srgbClr val="000000"/>
                </a:solidFill>
                <a:latin typeface="ArialMT"/>
              </a:rPr>
              <a:t>Place the mat on top of a table or the floor for the team to interact with the mat.</a:t>
            </a:r>
          </a:p>
          <a:p>
            <a:pPr marL="342900" indent="-342900" algn="l">
              <a:buFont typeface="+mj-lt"/>
              <a:buAutoNum type="arabicPeriod" startAt="4"/>
            </a:pPr>
            <a:r>
              <a:rPr lang="en-US" sz="1200" b="0" i="0" u="none" strike="noStrike" baseline="0" dirty="0">
                <a:solidFill>
                  <a:srgbClr val="000000"/>
                </a:solidFill>
                <a:latin typeface="ArialMT"/>
              </a:rPr>
              <a:t>Max the dog will give session reflection questions for the team.</a:t>
            </a:r>
            <a:endParaRPr lang="en-US" dirty="0"/>
          </a:p>
          <a:p>
            <a:pPr marL="342900" indent="-342900" algn="l">
              <a:buFont typeface="+mj-lt"/>
              <a:buAutoNum type="arabicPeriod"/>
            </a:pPr>
            <a:endParaRPr lang="en-US" dirty="0"/>
          </a:p>
          <a:p>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Introduction</a:t>
            </a:r>
          </a:p>
          <a:p>
            <a:r>
              <a:rPr lang="en-US" sz="1200" b="0" i="0" u="none" strike="noStrike" kern="1200" baseline="0" dirty="0">
                <a:solidFill>
                  <a:schemeClr val="tx1"/>
                </a:solidFill>
                <a:latin typeface="+mn-lt"/>
                <a:ea typeface="+mn-ea"/>
                <a:cs typeface="+mn-cs"/>
              </a:rPr>
              <a:t>Let’s Discover</a:t>
            </a:r>
          </a:p>
          <a:p>
            <a:r>
              <a:rPr lang="en-US" sz="1200" b="0" i="0" u="none" strike="noStrike" kern="1200" baseline="0" dirty="0">
                <a:solidFill>
                  <a:schemeClr val="tx1"/>
                </a:solidFill>
                <a:latin typeface="+mn-lt"/>
                <a:ea typeface="+mn-ea"/>
                <a:cs typeface="+mn-cs"/>
              </a:rPr>
              <a:t>(10 minutes)</a:t>
            </a:r>
          </a:p>
          <a:p>
            <a:r>
              <a:rPr lang="en-US" sz="1200" b="0" i="0" u="none" strike="noStrike" kern="1200" baseline="0" dirty="0">
                <a:solidFill>
                  <a:schemeClr val="tx1"/>
                </a:solidFill>
                <a:latin typeface="+mn-lt"/>
                <a:ea typeface="+mn-ea"/>
                <a:cs typeface="+mn-cs"/>
              </a:rPr>
              <a:t>• Read the definition for </a:t>
            </a:r>
            <a:r>
              <a:rPr lang="en-US" sz="1200" b="1" i="0" u="none" strike="noStrike" kern="1200" baseline="0" dirty="0">
                <a:solidFill>
                  <a:schemeClr val="tx1"/>
                </a:solidFill>
                <a:latin typeface="+mn-lt"/>
                <a:ea typeface="+mn-ea"/>
                <a:cs typeface="+mn-cs"/>
              </a:rPr>
              <a:t>discovery </a:t>
            </a:r>
            <a:r>
              <a:rPr lang="en-US" sz="1200" b="0" i="0" u="none" strike="noStrike" kern="1200" baseline="0" dirty="0">
                <a:solidFill>
                  <a:schemeClr val="tx1"/>
                </a:solidFill>
                <a:latin typeface="+mn-lt"/>
                <a:ea typeface="+mn-ea"/>
                <a:cs typeface="+mn-cs"/>
              </a:rPr>
              <a:t>to the team. </a:t>
            </a:r>
            <a:r>
              <a:rPr lang="en-US" sz="1200" b="0" i="1" u="none" strike="noStrike" kern="1200" baseline="0" dirty="0">
                <a:solidFill>
                  <a:schemeClr val="tx1"/>
                </a:solidFill>
                <a:latin typeface="+mn-lt"/>
                <a:ea typeface="+mn-ea"/>
                <a:cs typeface="+mn-cs"/>
              </a:rPr>
              <a:t>(see page 5)</a:t>
            </a:r>
          </a:p>
          <a:p>
            <a:r>
              <a:rPr lang="en-US" sz="1200" b="0" i="0" u="none" strike="noStrike" kern="1200" baseline="0" dirty="0">
                <a:solidFill>
                  <a:schemeClr val="tx1"/>
                </a:solidFill>
                <a:latin typeface="+mn-lt"/>
                <a:ea typeface="+mn-ea"/>
                <a:cs typeface="+mn-cs"/>
              </a:rPr>
              <a:t>• Talk about what </a:t>
            </a:r>
            <a:r>
              <a:rPr lang="en-US" sz="1200" b="1" i="0" u="none" strike="noStrike" kern="1200" baseline="0" dirty="0">
                <a:solidFill>
                  <a:schemeClr val="tx1"/>
                </a:solidFill>
                <a:latin typeface="+mn-lt"/>
                <a:ea typeface="+mn-ea"/>
                <a:cs typeface="+mn-cs"/>
              </a:rPr>
              <a:t>discovery </a:t>
            </a:r>
            <a:r>
              <a:rPr lang="en-US" sz="1200" b="0" i="0" u="none" strike="noStrike" kern="1200" baseline="0" dirty="0">
                <a:solidFill>
                  <a:schemeClr val="tx1"/>
                </a:solidFill>
                <a:latin typeface="+mn-lt"/>
                <a:ea typeface="+mn-ea"/>
                <a:cs typeface="+mn-cs"/>
              </a:rPr>
              <a:t>is. Have the team provide examples of this Core Value.</a:t>
            </a:r>
          </a:p>
          <a:p>
            <a:r>
              <a:rPr lang="en-US" sz="1200" b="0" i="0" u="none" strike="noStrike" kern="1200" baseline="0" dirty="0">
                <a:solidFill>
                  <a:schemeClr val="tx1"/>
                </a:solidFill>
                <a:latin typeface="+mn-lt"/>
                <a:ea typeface="+mn-ea"/>
                <a:cs typeface="+mn-cs"/>
              </a:rPr>
              <a:t>• Extension: Have everyone draw a picture of an example of </a:t>
            </a:r>
            <a:r>
              <a:rPr lang="en-US" sz="1200" b="1" i="0" u="none" strike="noStrike" kern="1200" baseline="0" dirty="0">
                <a:solidFill>
                  <a:schemeClr val="tx1"/>
                </a:solidFill>
                <a:latin typeface="+mn-lt"/>
                <a:ea typeface="+mn-ea"/>
                <a:cs typeface="+mn-cs"/>
              </a:rPr>
              <a:t>discovery </a:t>
            </a:r>
            <a:r>
              <a:rPr lang="en-US" sz="1200" b="0" i="0" u="none" strike="noStrike" kern="1200" baseline="0" dirty="0">
                <a:solidFill>
                  <a:schemeClr val="tx1"/>
                </a:solidFill>
                <a:latin typeface="+mn-lt"/>
                <a:ea typeface="+mn-ea"/>
                <a:cs typeface="+mn-cs"/>
              </a:rPr>
              <a:t>on the Core Values page in their </a:t>
            </a:r>
            <a:r>
              <a:rPr lang="en-US" sz="1200" b="0" i="1" u="none" strike="noStrike" kern="1200" baseline="0" dirty="0">
                <a:solidFill>
                  <a:schemeClr val="tx1"/>
                </a:solidFill>
                <a:latin typeface="+mn-lt"/>
                <a:ea typeface="+mn-ea"/>
                <a:cs typeface="+mn-cs"/>
              </a:rPr>
              <a:t>Engineering Notebook</a:t>
            </a:r>
            <a:r>
              <a:rPr lang="en-US" sz="1200" b="0" i="0" u="none" strike="noStrike" kern="1200" baseline="0" dirty="0">
                <a:solidFill>
                  <a:schemeClr val="tx1"/>
                </a:solidFill>
                <a:latin typeface="+mn-lt"/>
                <a:ea typeface="+mn-ea"/>
                <a:cs typeface="+mn-cs"/>
              </a:rPr>
              <a:t>.</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already watched the season launch video in the introductory slides, you may choose to skip it here.</a:t>
            </a:r>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3476503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Tasks </a:t>
            </a:r>
            <a:r>
              <a:rPr lang="en-US" sz="1200" b="0" i="1" u="none" strike="noStrike" kern="1200" baseline="0" dirty="0">
                <a:solidFill>
                  <a:schemeClr val="tx1"/>
                </a:solidFill>
                <a:latin typeface="+mn-lt"/>
                <a:ea typeface="+mn-ea"/>
                <a:cs typeface="+mn-cs"/>
              </a:rPr>
              <a:t>(20 minutes)</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Talk about Ruby and Jacob’s questions.</a:t>
            </a:r>
          </a:p>
          <a:p>
            <a:r>
              <a:rPr lang="en-US" sz="1200" b="0" i="0" u="none" strike="noStrike" kern="1200" baseline="0" dirty="0">
                <a:solidFill>
                  <a:schemeClr val="tx1"/>
                </a:solidFill>
                <a:latin typeface="+mn-lt"/>
                <a:ea typeface="+mn-ea"/>
                <a:cs typeface="+mn-cs"/>
              </a:rPr>
              <a:t>Use the space below to capture your inventive ideas!</a:t>
            </a:r>
          </a:p>
          <a:p>
            <a:r>
              <a:rPr lang="en-US" sz="1200" b="0" i="0" u="none" strike="noStrike" kern="1200" baseline="0" dirty="0">
                <a:solidFill>
                  <a:schemeClr val="tx1"/>
                </a:solidFill>
                <a:latin typeface="+mn-lt"/>
                <a:ea typeface="+mn-ea"/>
                <a:cs typeface="+mn-cs"/>
              </a:rPr>
              <a:t>Follow the building instructions in Book 1 to make the truck.</a:t>
            </a:r>
          </a:p>
          <a:p>
            <a:r>
              <a:rPr lang="en-US" sz="1200" b="0" i="0" u="none" strike="noStrike" kern="1200" baseline="0" dirty="0">
                <a:solidFill>
                  <a:schemeClr val="tx1"/>
                </a:solidFill>
                <a:latin typeface="+mn-lt"/>
                <a:ea typeface="+mn-ea"/>
                <a:cs typeface="+mn-cs"/>
              </a:rPr>
              <a:t>Look at the mat and discover how the truck works!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1994550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Tasks </a:t>
            </a:r>
            <a:r>
              <a:rPr lang="en-US" sz="1200" b="0" i="1" u="none" strike="noStrike" kern="1200" baseline="0">
                <a:solidFill>
                  <a:schemeClr val="tx1"/>
                </a:solidFill>
                <a:latin typeface="+mn-lt"/>
                <a:ea typeface="+mn-ea"/>
                <a:cs typeface="+mn-cs"/>
              </a:rPr>
              <a:t>(20 minutes)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Talk about Ruby and Jacob’s questions.</a:t>
            </a:r>
          </a:p>
          <a:p>
            <a:r>
              <a:rPr lang="en-US" sz="1200" b="0" i="0" u="none" strike="noStrike" kern="1200" baseline="0">
                <a:solidFill>
                  <a:schemeClr val="tx1"/>
                </a:solidFill>
                <a:latin typeface="+mn-lt"/>
                <a:ea typeface="+mn-ea"/>
                <a:cs typeface="+mn-cs"/>
              </a:rPr>
              <a:t>Use the space below to capture your inventive ideas!</a:t>
            </a:r>
          </a:p>
          <a:p>
            <a:r>
              <a:rPr lang="en-US" sz="1200" b="0" i="0" u="none" strike="noStrike" kern="1200" baseline="0">
                <a:solidFill>
                  <a:schemeClr val="tx1"/>
                </a:solidFill>
                <a:latin typeface="+mn-lt"/>
                <a:ea typeface="+mn-ea"/>
                <a:cs typeface="+mn-cs"/>
              </a:rPr>
              <a:t>Follow the building instructions in Book 1 to make the truck.</a:t>
            </a:r>
          </a:p>
          <a:p>
            <a:r>
              <a:rPr lang="en-US" sz="1200" b="0" i="0" u="none" strike="noStrike" kern="1200" baseline="0">
                <a:solidFill>
                  <a:schemeClr val="tx1"/>
                </a:solidFill>
                <a:latin typeface="+mn-lt"/>
                <a:ea typeface="+mn-ea"/>
                <a:cs typeface="+mn-cs"/>
              </a:rPr>
              <a:t>Look at the mat and discover how the truck works!</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289698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Tasks </a:t>
            </a:r>
            <a:r>
              <a:rPr lang="en-US" sz="1200" b="0" i="1" u="none" strike="noStrike" kern="1200" baseline="0">
                <a:solidFill>
                  <a:schemeClr val="tx1"/>
                </a:solidFill>
                <a:latin typeface="+mn-lt"/>
                <a:ea typeface="+mn-ea"/>
                <a:cs typeface="+mn-cs"/>
              </a:rPr>
              <a:t>(20 minutes)</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Talk about Ruby and Jacob’s questions.</a:t>
            </a:r>
          </a:p>
          <a:p>
            <a:r>
              <a:rPr lang="en-US" sz="1200" b="0" i="0" u="none" strike="noStrike" kern="1200" baseline="0">
                <a:solidFill>
                  <a:schemeClr val="tx1"/>
                </a:solidFill>
                <a:latin typeface="+mn-lt"/>
                <a:ea typeface="+mn-ea"/>
                <a:cs typeface="+mn-cs"/>
              </a:rPr>
              <a:t>Use the space below to capture your inventive ideas!</a:t>
            </a:r>
          </a:p>
          <a:p>
            <a:r>
              <a:rPr lang="en-US" sz="1200" b="0" i="0" u="none" strike="noStrike" kern="1200" baseline="0">
                <a:solidFill>
                  <a:schemeClr val="tx1"/>
                </a:solidFill>
                <a:latin typeface="+mn-lt"/>
                <a:ea typeface="+mn-ea"/>
                <a:cs typeface="+mn-cs"/>
              </a:rPr>
              <a:t>Follow the building instructions in Book 1 to make the truck.</a:t>
            </a:r>
          </a:p>
          <a:p>
            <a:r>
              <a:rPr lang="en-US" sz="1200" b="0" i="0" u="none" strike="noStrike" kern="1200" baseline="0">
                <a:solidFill>
                  <a:schemeClr val="tx1"/>
                </a:solidFill>
                <a:latin typeface="+mn-lt"/>
                <a:ea typeface="+mn-ea"/>
                <a:cs typeface="+mn-cs"/>
              </a:rPr>
              <a:t>Look at the mat and discover how the truck works!</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211146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Tasks </a:t>
            </a:r>
            <a:r>
              <a:rPr lang="en-US" sz="1200" b="0" i="1" u="none" strike="noStrike" kern="1200" baseline="0" dirty="0">
                <a:solidFill>
                  <a:schemeClr val="tx1"/>
                </a:solidFill>
                <a:latin typeface="+mn-lt"/>
                <a:ea typeface="+mn-ea"/>
                <a:cs typeface="+mn-cs"/>
              </a:rPr>
              <a:t>(20 minutes)</a:t>
            </a:r>
          </a:p>
          <a:p>
            <a:r>
              <a:rPr lang="en-US" sz="1200" b="0" i="0" u="none" strike="noStrike" kern="1200" baseline="0" dirty="0">
                <a:solidFill>
                  <a:schemeClr val="tx1"/>
                </a:solidFill>
                <a:latin typeface="+mn-lt"/>
                <a:ea typeface="+mn-ea"/>
                <a:cs typeface="+mn-cs"/>
              </a:rPr>
              <a:t>Circle the routes the truck can take on the mat image.</a:t>
            </a:r>
          </a:p>
          <a:p>
            <a:r>
              <a:rPr lang="en-US" sz="1200" b="0" i="0" u="none" strike="noStrike" kern="1200" baseline="0" dirty="0">
                <a:solidFill>
                  <a:schemeClr val="tx1"/>
                </a:solidFill>
                <a:latin typeface="+mn-lt"/>
                <a:ea typeface="+mn-ea"/>
                <a:cs typeface="+mn-cs"/>
              </a:rPr>
              <a:t>Draw your design of a truck that transports cargo.</a:t>
            </a:r>
          </a:p>
          <a:p>
            <a:r>
              <a:rPr lang="en-US" sz="1200" b="0" i="0" u="none" strike="noStrike" kern="1200" baseline="0" dirty="0">
                <a:solidFill>
                  <a:schemeClr val="tx1"/>
                </a:solidFill>
                <a:latin typeface="+mn-lt"/>
                <a:ea typeface="+mn-ea"/>
                <a:cs typeface="+mn-cs"/>
              </a:rPr>
              <a:t>Label what products are in the cargo the truck transports.</a:t>
            </a:r>
          </a:p>
          <a:p>
            <a:r>
              <a:rPr lang="en-US" sz="1200" b="0" i="0" u="none" strike="noStrike" kern="1200" baseline="0" dirty="0">
                <a:solidFill>
                  <a:schemeClr val="tx1"/>
                </a:solidFill>
                <a:latin typeface="+mn-lt"/>
                <a:ea typeface="+mn-ea"/>
                <a:cs typeface="+mn-cs"/>
              </a:rPr>
              <a:t>Share your creation with your team!</a:t>
            </a:r>
          </a:p>
          <a:p>
            <a:r>
              <a:rPr lang="en-US" sz="1200" b="0" i="0" u="none" strike="noStrike" kern="1200" baseline="0" dirty="0">
                <a:solidFill>
                  <a:schemeClr val="tx1"/>
                </a:solidFill>
                <a:latin typeface="+mn-lt"/>
                <a:ea typeface="+mn-ea"/>
                <a:cs typeface="+mn-cs"/>
              </a:rPr>
              <a:t>Work as a team to build your amazing truck designs using the LEGO® prototyping pieces (Bag 4).</a:t>
            </a:r>
          </a:p>
          <a:p>
            <a:r>
              <a:rPr lang="en-US" sz="1200" b="0" i="0" u="none" strike="noStrike" kern="1200" baseline="0" dirty="0">
                <a:solidFill>
                  <a:schemeClr val="tx1"/>
                </a:solidFill>
                <a:latin typeface="+mn-lt"/>
                <a:ea typeface="+mn-ea"/>
                <a:cs typeface="+mn-cs"/>
              </a:rPr>
              <a:t>Place your built trucks on the mat and show how they work.</a:t>
            </a:r>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363458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Tasks </a:t>
            </a:r>
            <a:r>
              <a:rPr lang="en-US" sz="1200" b="0" i="1" u="none" strike="noStrike" kern="1200" baseline="0">
                <a:solidFill>
                  <a:schemeClr val="tx1"/>
                </a:solidFill>
                <a:latin typeface="+mn-lt"/>
                <a:ea typeface="+mn-ea"/>
                <a:cs typeface="+mn-cs"/>
              </a:rPr>
              <a:t>(20 minutes)</a:t>
            </a:r>
          </a:p>
          <a:p>
            <a:r>
              <a:rPr lang="en-US" sz="1200" b="0" i="0" u="none" strike="noStrike" kern="1200" baseline="0">
                <a:solidFill>
                  <a:schemeClr val="tx1"/>
                </a:solidFill>
                <a:latin typeface="+mn-lt"/>
                <a:ea typeface="+mn-ea"/>
                <a:cs typeface="+mn-cs"/>
              </a:rPr>
              <a:t>Circle the routes the truck can take on the mat image.</a:t>
            </a:r>
          </a:p>
          <a:p>
            <a:r>
              <a:rPr lang="en-US" sz="1200" b="0" i="0" u="none" strike="noStrike" kern="1200" baseline="0">
                <a:solidFill>
                  <a:schemeClr val="tx1"/>
                </a:solidFill>
                <a:latin typeface="+mn-lt"/>
                <a:ea typeface="+mn-ea"/>
                <a:cs typeface="+mn-cs"/>
              </a:rPr>
              <a:t>Draw your design of a truck that transports cargo.</a:t>
            </a:r>
          </a:p>
          <a:p>
            <a:r>
              <a:rPr lang="en-US" sz="1200" b="0" i="0" u="none" strike="noStrike" kern="1200" baseline="0">
                <a:solidFill>
                  <a:schemeClr val="tx1"/>
                </a:solidFill>
                <a:latin typeface="+mn-lt"/>
                <a:ea typeface="+mn-ea"/>
                <a:cs typeface="+mn-cs"/>
              </a:rPr>
              <a:t>Label what products are in the cargo the truck transports.</a:t>
            </a:r>
          </a:p>
          <a:p>
            <a:r>
              <a:rPr lang="en-US" sz="1200" b="0" i="0" u="none" strike="noStrike" kern="1200" baseline="0">
                <a:solidFill>
                  <a:schemeClr val="tx1"/>
                </a:solidFill>
                <a:latin typeface="+mn-lt"/>
                <a:ea typeface="+mn-ea"/>
                <a:cs typeface="+mn-cs"/>
              </a:rPr>
              <a:t>Share your creation with your team!</a:t>
            </a:r>
          </a:p>
          <a:p>
            <a:r>
              <a:rPr lang="en-US" sz="1200" b="0" i="0" u="none" strike="noStrike" kern="1200" baseline="0">
                <a:solidFill>
                  <a:schemeClr val="tx1"/>
                </a:solidFill>
                <a:latin typeface="+mn-lt"/>
                <a:ea typeface="+mn-ea"/>
                <a:cs typeface="+mn-cs"/>
              </a:rPr>
              <a:t>Work as a team to build your amazing truck designs using the LEGO® prototyping pieces (Bag 4).</a:t>
            </a:r>
          </a:p>
          <a:p>
            <a:r>
              <a:rPr lang="en-US" sz="1200" b="0" i="0" u="none" strike="noStrike" kern="1200" baseline="0">
                <a:solidFill>
                  <a:schemeClr val="tx1"/>
                </a:solidFill>
                <a:latin typeface="+mn-lt"/>
                <a:ea typeface="+mn-ea"/>
                <a:cs typeface="+mn-cs"/>
              </a:rPr>
              <a:t>Place your built trucks on the mat and show how they work.</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2644555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6494648"/>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7/14/2021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086102"/>
      </p:ext>
    </p:extLst>
  </p:cSld>
  <p:clrMap bg1="lt1" tx1="dk1" bg2="lt2" tx2="dk2" accent1="accent1" accent2="accent2" accent3="accent3" accent4="accent4" accent5="accent5" accent6="accent6" hlink="hlink" folHlink="folHlink"/>
  <p:sldLayoutIdLst>
    <p:sldLayoutId id="2147483697" r:id="rId1"/>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57.jpg"/><Relationship Id="rId3" Type="http://schemas.openxmlformats.org/officeDocument/2006/relationships/image" Target="../media/image52.jpeg"/><Relationship Id="rId7"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38.jp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www.youtube.com/c/FIRSTLEGOLeagueofficia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40" y="863253"/>
            <a:ext cx="3473080" cy="1791686"/>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Let’s Explore</a:t>
            </a: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407540" y="401413"/>
            <a:ext cx="2601947" cy="5631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a:ln>
                  <a:noFill/>
                </a:ln>
                <a:solidFill>
                  <a:prstClr val="white"/>
                </a:solidFill>
                <a:effectLst/>
                <a:uLnTx/>
                <a:uFillTx/>
                <a:latin typeface="Roboto" pitchFamily="2" charset="0"/>
                <a:ea typeface="Roboto" pitchFamily="2" charset="0"/>
              </a:rPr>
              <a:t>SESSION 1</a:t>
            </a:r>
            <a:endParaRPr kumimoji="0" lang="en-US" sz="1800" b="1" i="0" u="none" strike="noStrike" kern="1200" cap="none" spc="300" normalizeH="0" baseline="0" noProof="0" dirty="0">
              <a:ln>
                <a:noFill/>
              </a:ln>
              <a:solidFill>
                <a:prstClr val="white"/>
              </a:solidFill>
              <a:effectLst/>
              <a:uLnTx/>
              <a:uFillTx/>
              <a:latin typeface="Roboto" pitchFamily="2" charset="0"/>
              <a:ea typeface="Roboto" pitchFamily="2" charset="0"/>
            </a:endParaRP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a:stretch>
            <a:fillRect/>
          </a:stretch>
        </p:blipFill>
        <p:spPr>
          <a:xfrm rot="10800000">
            <a:off x="1717593" y="3552741"/>
            <a:ext cx="4465484" cy="3309147"/>
          </a:xfrm>
          <a:prstGeom prst="rect">
            <a:avLst/>
          </a:prstGeom>
        </p:spPr>
      </p:pic>
      <p:sp>
        <p:nvSpPr>
          <p:cNvPr id="16" name="Rectangle: Rounded Corners 15">
            <a:extLst>
              <a:ext uri="{FF2B5EF4-FFF2-40B4-BE49-F238E27FC236}">
                <a16:creationId xmlns:a16="http://schemas.microsoft.com/office/drawing/2014/main" id="{20B2E659-46E5-45F4-B65D-923983F7710E}"/>
              </a:ext>
            </a:extLst>
          </p:cNvPr>
          <p:cNvSpPr/>
          <p:nvPr/>
        </p:nvSpPr>
        <p:spPr>
          <a:xfrm>
            <a:off x="281689" y="3068997"/>
            <a:ext cx="3734152" cy="3302984"/>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335B222-1AA9-4892-A3FD-904EEBAC60B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6387" y="3226666"/>
            <a:ext cx="3203448" cy="3009716"/>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Logo&#10;&#10;Description automatically generated">
            <a:extLst>
              <a:ext uri="{FF2B5EF4-FFF2-40B4-BE49-F238E27FC236}">
                <a16:creationId xmlns:a16="http://schemas.microsoft.com/office/drawing/2014/main" id="{51114C1B-4CF7-4817-84D5-E5FBD229F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74683" y="137620"/>
            <a:ext cx="1708714" cy="1083155"/>
          </a:xfrm>
          <a:prstGeom prst="rect">
            <a:avLst/>
          </a:prstGeom>
        </p:spPr>
      </p:pic>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6"/>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7"/>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29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37813" y="1414774"/>
            <a:ext cx="2658560" cy="4028450"/>
          </a:xfrm>
        </p:spPr>
        <p:txBody>
          <a:bodyPr/>
          <a:lstStyle/>
          <a:p>
            <a:r>
              <a:rPr lang="en-US" dirty="0">
                <a:solidFill>
                  <a:schemeClr val="tx1"/>
                </a:solidFill>
              </a:rPr>
              <a:t>Work as a team to build your amazing truck designs using the LEGO</a:t>
            </a:r>
            <a:r>
              <a:rPr lang="en-US" baseline="30000" dirty="0">
                <a:solidFill>
                  <a:schemeClr val="tx1"/>
                </a:solidFill>
              </a:rPr>
              <a:t>®</a:t>
            </a:r>
            <a:r>
              <a:rPr lang="en-US" dirty="0">
                <a:solidFill>
                  <a:schemeClr val="tx1"/>
                </a:solidFill>
              </a:rPr>
              <a:t> prototyping pieces (Bag 4).</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2</a:t>
            </a:r>
          </a:p>
        </p:txBody>
      </p:sp>
      <p:pic>
        <p:nvPicPr>
          <p:cNvPr id="7" name="Picture 6" descr="A picture containing toy&#10;&#10;Description automatically generated">
            <a:extLst>
              <a:ext uri="{FF2B5EF4-FFF2-40B4-BE49-F238E27FC236}">
                <a16:creationId xmlns:a16="http://schemas.microsoft.com/office/drawing/2014/main" id="{A13A21B9-E7C0-4966-8CCF-3ECFF4E276D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3620" y="1556334"/>
            <a:ext cx="5347505" cy="3745331"/>
          </a:xfrm>
          <a:prstGeom prst="rect">
            <a:avLst/>
          </a:prstGeom>
        </p:spPr>
      </p:pic>
    </p:spTree>
    <p:extLst>
      <p:ext uri="{BB962C8B-B14F-4D97-AF65-F5344CB8AC3E}">
        <p14:creationId xmlns:p14="http://schemas.microsoft.com/office/powerpoint/2010/main" val="120132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2</a:t>
            </a:r>
          </a:p>
        </p:txBody>
      </p:sp>
      <p:sp>
        <p:nvSpPr>
          <p:cNvPr id="6" name="Text Placeholder 5">
            <a:extLst>
              <a:ext uri="{FF2B5EF4-FFF2-40B4-BE49-F238E27FC236}">
                <a16:creationId xmlns:a16="http://schemas.microsoft.com/office/drawing/2014/main" id="{3EB9AB81-05EA-4F95-A9DE-727B8AFBC9A3}"/>
              </a:ext>
            </a:extLst>
          </p:cNvPr>
          <p:cNvSpPr>
            <a:spLocks noGrp="1"/>
          </p:cNvSpPr>
          <p:nvPr>
            <p:ph type="body" sz="quarter" idx="14"/>
          </p:nvPr>
        </p:nvSpPr>
        <p:spPr>
          <a:xfrm>
            <a:off x="628650" y="1585512"/>
            <a:ext cx="7886700" cy="648502"/>
          </a:xfrm>
        </p:spPr>
        <p:txBody>
          <a:bodyPr>
            <a:normAutofit fontScale="92500"/>
          </a:bodyPr>
          <a:lstStyle/>
          <a:p>
            <a:r>
              <a:rPr lang="en-US" dirty="0">
                <a:solidFill>
                  <a:schemeClr val="tx1"/>
                </a:solidFill>
              </a:rPr>
              <a:t>Place your built trucks on the mat and show how they work.</a:t>
            </a:r>
            <a:endParaRPr lang="en-US" dirty="0"/>
          </a:p>
        </p:txBody>
      </p:sp>
      <p:pic>
        <p:nvPicPr>
          <p:cNvPr id="7" name="Picture 6" descr="A picture containing truck, toy&#10;&#10;Description automatically generated">
            <a:extLst>
              <a:ext uri="{FF2B5EF4-FFF2-40B4-BE49-F238E27FC236}">
                <a16:creationId xmlns:a16="http://schemas.microsoft.com/office/drawing/2014/main" id="{579966BB-500B-4F09-BD74-B3FCD2C4C48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4610" y="2388126"/>
            <a:ext cx="6714780" cy="3517402"/>
          </a:xfrm>
          <a:prstGeom prst="rect">
            <a:avLst/>
          </a:prstGeom>
        </p:spPr>
      </p:pic>
    </p:spTree>
    <p:extLst>
      <p:ext uri="{BB962C8B-B14F-4D97-AF65-F5344CB8AC3E}">
        <p14:creationId xmlns:p14="http://schemas.microsoft.com/office/powerpoint/2010/main" val="792272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sp>
        <p:nvSpPr>
          <p:cNvPr id="3" name="Text Placeholder 2">
            <a:extLst>
              <a:ext uri="{FF2B5EF4-FFF2-40B4-BE49-F238E27FC236}">
                <a16:creationId xmlns:a16="http://schemas.microsoft.com/office/drawing/2014/main" id="{9B04D35A-834E-4F7C-BC9B-EE00FA0ED9D3}"/>
              </a:ext>
            </a:extLst>
          </p:cNvPr>
          <p:cNvSpPr>
            <a:spLocks noGrp="1"/>
          </p:cNvSpPr>
          <p:nvPr>
            <p:ph type="body" sz="quarter" idx="14"/>
          </p:nvPr>
        </p:nvSpPr>
        <p:spPr>
          <a:xfrm>
            <a:off x="628651" y="1226855"/>
            <a:ext cx="4255866" cy="4707803"/>
          </a:xfrm>
        </p:spPr>
        <p:txBody>
          <a:bodyPr>
            <a:normAutofit/>
          </a:bodyPr>
          <a:lstStyle/>
          <a:p>
            <a:r>
              <a:rPr lang="en-US" sz="2800">
                <a:solidFill>
                  <a:schemeClr val="tx1"/>
                </a:solidFill>
              </a:rPr>
              <a:t>Share what you did in the session.</a:t>
            </a:r>
          </a:p>
          <a:p>
            <a:r>
              <a:rPr lang="en-US" sz="2800">
                <a:solidFill>
                  <a:schemeClr val="tx1"/>
                </a:solidFill>
              </a:rPr>
              <a:t>Explain how cargo is transported to and from your community.</a:t>
            </a:r>
          </a:p>
          <a:p>
            <a:r>
              <a:rPr lang="en-US" sz="2800">
                <a:solidFill>
                  <a:schemeClr val="tx1"/>
                </a:solidFill>
              </a:rPr>
              <a:t>Describe your truck designs.</a:t>
            </a:r>
          </a:p>
          <a:p>
            <a:r>
              <a:rPr lang="en-US" sz="2800">
                <a:solidFill>
                  <a:schemeClr val="tx1"/>
                </a:solidFill>
              </a:rPr>
              <a:t>Demonstrate how your solutions work on the mat.</a:t>
            </a:r>
            <a:endParaRPr lang="en-US" sz="2800"/>
          </a:p>
          <a:p>
            <a:endParaRPr lang="en-US" sz="280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00A651"/>
                </a:solidFill>
              </a:rPr>
              <a:t>Share</a:t>
            </a:r>
          </a:p>
        </p:txBody>
      </p:sp>
      <p:sp>
        <p:nvSpPr>
          <p:cNvPr id="11" name="Speech Bubble: Oval 10">
            <a:extLst>
              <a:ext uri="{FF2B5EF4-FFF2-40B4-BE49-F238E27FC236}">
                <a16:creationId xmlns:a16="http://schemas.microsoft.com/office/drawing/2014/main" id="{BC57C1C5-B6DD-4BFB-831C-A575CB8B1691}"/>
              </a:ext>
            </a:extLst>
          </p:cNvPr>
          <p:cNvSpPr/>
          <p:nvPr/>
        </p:nvSpPr>
        <p:spPr>
          <a:xfrm rot="158273">
            <a:off x="5644811" y="1182211"/>
            <a:ext cx="2407546" cy="1798983"/>
          </a:xfrm>
          <a:prstGeom prst="wedgeEllipseCallout">
            <a:avLst>
              <a:gd name="adj1" fmla="val -17007"/>
              <a:gd name="adj2" fmla="val 74678"/>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dirty="0">
                <a:solidFill>
                  <a:prstClr val="black"/>
                </a:solidFill>
                <a:latin typeface="Arial" panose="020B0604020202020204" pitchFamily="34" charset="0"/>
                <a:cs typeface="Arial" panose="020B0604020202020204" pitchFamily="34" charset="0"/>
              </a:rPr>
              <a:t>What have you discovered? Share with your team!</a:t>
            </a:r>
          </a:p>
        </p:txBody>
      </p:sp>
      <p:pic>
        <p:nvPicPr>
          <p:cNvPr id="6" name="Picture 5">
            <a:extLst>
              <a:ext uri="{FF2B5EF4-FFF2-40B4-BE49-F238E27FC236}">
                <a16:creationId xmlns:a16="http://schemas.microsoft.com/office/drawing/2014/main" id="{0783558B-0D52-4950-80F4-8FDC7A4A5E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5501244" y="3429000"/>
            <a:ext cx="3188273" cy="2574487"/>
          </a:xfrm>
          <a:prstGeom prst="rect">
            <a:avLst/>
          </a:prstGeom>
        </p:spPr>
      </p:pic>
    </p:spTree>
    <p:extLst>
      <p:ext uri="{BB962C8B-B14F-4D97-AF65-F5344CB8AC3E}">
        <p14:creationId xmlns:p14="http://schemas.microsoft.com/office/powerpoint/2010/main" val="1776892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551"/>
                </a:solidFill>
              </a:rPr>
              <a:t>Career Connections</a:t>
            </a:r>
          </a:p>
        </p:txBody>
      </p:sp>
      <p:sp>
        <p:nvSpPr>
          <p:cNvPr id="9" name="Title 3">
            <a:extLst>
              <a:ext uri="{FF2B5EF4-FFF2-40B4-BE49-F238E27FC236}">
                <a16:creationId xmlns:a16="http://schemas.microsoft.com/office/drawing/2014/main" id="{C5807B65-1C3F-4C63-9E97-B3046257FAAB}"/>
              </a:ext>
            </a:extLst>
          </p:cNvPr>
          <p:cNvSpPr txBox="1">
            <a:spLocks/>
          </p:cNvSpPr>
          <p:nvPr/>
        </p:nvSpPr>
        <p:spPr>
          <a:xfrm>
            <a:off x="694814" y="1493204"/>
            <a:ext cx="2057400" cy="112807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solidFill>
                  <a:schemeClr val="bg1"/>
                </a:solidFill>
              </a:rPr>
              <a:t>Freight Driver</a:t>
            </a:r>
          </a:p>
        </p:txBody>
      </p:sp>
      <p:sp>
        <p:nvSpPr>
          <p:cNvPr id="6" name="Text Placeholder 5">
            <a:extLst>
              <a:ext uri="{FF2B5EF4-FFF2-40B4-BE49-F238E27FC236}">
                <a16:creationId xmlns:a16="http://schemas.microsoft.com/office/drawing/2014/main" id="{3E75D2D3-0631-4BD6-ACD3-272DD8F8DA15}"/>
              </a:ext>
            </a:extLst>
          </p:cNvPr>
          <p:cNvSpPr>
            <a:spLocks noGrp="1"/>
          </p:cNvSpPr>
          <p:nvPr>
            <p:ph type="body" sz="quarter" idx="14"/>
          </p:nvPr>
        </p:nvSpPr>
        <p:spPr>
          <a:xfrm>
            <a:off x="628650" y="1344706"/>
            <a:ext cx="3543331" cy="4671919"/>
          </a:xfrm>
        </p:spPr>
        <p:txBody>
          <a:bodyPr vert="horz" lIns="91440" tIns="45720" rIns="91440" bIns="45720" rtlCol="0" anchor="t">
            <a:normAutofit/>
          </a:bodyPr>
          <a:lstStyle/>
          <a:p>
            <a:r>
              <a:rPr lang="en-US" sz="2800" dirty="0"/>
              <a:t>Can you think of some jobs related to cargo transportation?</a:t>
            </a:r>
          </a:p>
          <a:p>
            <a:r>
              <a:rPr lang="en-US" sz="2800" dirty="0">
                <a:latin typeface="Helvetica Neue"/>
              </a:rPr>
              <a:t>We will explore career connections related to transportation during the </a:t>
            </a:r>
            <a:r>
              <a:rPr lang="en-US" sz="2800" i="1" dirty="0">
                <a:latin typeface="Helvetica Neue"/>
              </a:rPr>
              <a:t>FIRST</a:t>
            </a:r>
            <a:r>
              <a:rPr lang="en-US" sz="2800" baseline="30000" dirty="0">
                <a:latin typeface="Helvetica Neue"/>
              </a:rPr>
              <a:t>®</a:t>
            </a:r>
            <a:r>
              <a:rPr lang="en-US" sz="2800" dirty="0">
                <a:latin typeface="Helvetica Neue"/>
              </a:rPr>
              <a:t> LEGO</a:t>
            </a:r>
            <a:r>
              <a:rPr lang="en-US" sz="2800" baseline="30000" dirty="0">
                <a:latin typeface="Helvetica Neue"/>
              </a:rPr>
              <a:t>®</a:t>
            </a:r>
            <a:r>
              <a:rPr lang="en-US" sz="2800" dirty="0">
                <a:latin typeface="Helvetica Neue"/>
              </a:rPr>
              <a:t> League Explore sessions.</a:t>
            </a:r>
          </a:p>
        </p:txBody>
      </p:sp>
      <p:pic>
        <p:nvPicPr>
          <p:cNvPr id="18" name="Picture 17" descr="A picture containing floor&#10;&#10;Description automatically generated">
            <a:extLst>
              <a:ext uri="{FF2B5EF4-FFF2-40B4-BE49-F238E27FC236}">
                <a16:creationId xmlns:a16="http://schemas.microsoft.com/office/drawing/2014/main" id="{74B379C2-9908-4CC6-8180-C3675E61371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6793" r="18021" b="23066"/>
          <a:stretch/>
        </p:blipFill>
        <p:spPr>
          <a:xfrm>
            <a:off x="5033687" y="1094175"/>
            <a:ext cx="1604516" cy="1493006"/>
          </a:xfrm>
          <a:prstGeom prst="rect">
            <a:avLst/>
          </a:prstGeom>
          <a:ln w="57150">
            <a:noFill/>
          </a:ln>
        </p:spPr>
      </p:pic>
      <p:pic>
        <p:nvPicPr>
          <p:cNvPr id="19" name="Picture 18" descr="A person in a wheelchair using a computer&#10;&#10;Description automatically generated with medium confidence">
            <a:extLst>
              <a:ext uri="{FF2B5EF4-FFF2-40B4-BE49-F238E27FC236}">
                <a16:creationId xmlns:a16="http://schemas.microsoft.com/office/drawing/2014/main" id="{8281DA86-C027-464B-B0D7-5329D119D95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8523" r="23306"/>
          <a:stretch/>
        </p:blipFill>
        <p:spPr>
          <a:xfrm>
            <a:off x="5076259" y="4295062"/>
            <a:ext cx="1577893" cy="1808340"/>
          </a:xfrm>
          <a:prstGeom prst="rect">
            <a:avLst/>
          </a:prstGeom>
          <a:ln w="57150">
            <a:solidFill>
              <a:schemeClr val="bg1"/>
            </a:solidFill>
          </a:ln>
        </p:spPr>
      </p:pic>
      <p:pic>
        <p:nvPicPr>
          <p:cNvPr id="20" name="Picture 19" descr="A picture containing person, person, indoor, window&#10;&#10;Description automatically generated">
            <a:extLst>
              <a:ext uri="{FF2B5EF4-FFF2-40B4-BE49-F238E27FC236}">
                <a16:creationId xmlns:a16="http://schemas.microsoft.com/office/drawing/2014/main" id="{89E8A2F9-97B0-4A79-AC7E-FBDE1458E5FD}"/>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0256" t="-133" r="14408"/>
          <a:stretch/>
        </p:blipFill>
        <p:spPr>
          <a:xfrm>
            <a:off x="6823060" y="1094175"/>
            <a:ext cx="1684912" cy="1493005"/>
          </a:xfrm>
          <a:prstGeom prst="rect">
            <a:avLst/>
          </a:prstGeom>
          <a:ln w="57150">
            <a:solidFill>
              <a:schemeClr val="bg1"/>
            </a:solidFill>
          </a:ln>
        </p:spPr>
      </p:pic>
      <p:pic>
        <p:nvPicPr>
          <p:cNvPr id="21" name="Picture 20" descr="A picture containing person, person&#10;&#10;Description automatically generated">
            <a:extLst>
              <a:ext uri="{FF2B5EF4-FFF2-40B4-BE49-F238E27FC236}">
                <a16:creationId xmlns:a16="http://schemas.microsoft.com/office/drawing/2014/main" id="{010A7B0C-8259-4EE9-BA4A-70595B5BE29F}"/>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34865" t="4001" r="5214"/>
          <a:stretch/>
        </p:blipFill>
        <p:spPr>
          <a:xfrm>
            <a:off x="6823060" y="4269631"/>
            <a:ext cx="1692290" cy="1808340"/>
          </a:xfrm>
          <a:prstGeom prst="rect">
            <a:avLst/>
          </a:prstGeom>
          <a:ln w="57150">
            <a:solidFill>
              <a:schemeClr val="bg1"/>
            </a:solidFill>
          </a:ln>
        </p:spPr>
      </p:pic>
      <p:pic>
        <p:nvPicPr>
          <p:cNvPr id="22" name="Picture 21" descr="A person standing in a factory&#10;&#10;Description automatically generated with medium confidence">
            <a:extLst>
              <a:ext uri="{FF2B5EF4-FFF2-40B4-BE49-F238E27FC236}">
                <a16:creationId xmlns:a16="http://schemas.microsoft.com/office/drawing/2014/main" id="{1B2AE4D3-51B8-4C27-B864-C49C135EA750}"/>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34317" t="16051"/>
          <a:stretch/>
        </p:blipFill>
        <p:spPr>
          <a:xfrm>
            <a:off x="6823060" y="2679293"/>
            <a:ext cx="1761777" cy="1501900"/>
          </a:xfrm>
          <a:prstGeom prst="rect">
            <a:avLst/>
          </a:prstGeom>
          <a:ln w="57150">
            <a:solidFill>
              <a:schemeClr val="bg1"/>
            </a:solidFill>
          </a:ln>
        </p:spPr>
      </p:pic>
      <p:pic>
        <p:nvPicPr>
          <p:cNvPr id="23" name="Picture 22" descr="Two people looking at a white board&#10;&#10;Description automatically generated with low confidence">
            <a:extLst>
              <a:ext uri="{FF2B5EF4-FFF2-40B4-BE49-F238E27FC236}">
                <a16:creationId xmlns:a16="http://schemas.microsoft.com/office/drawing/2014/main" id="{CB2522E1-6B5C-43A9-9BD2-CB8F9F572D3A}"/>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3427"/>
          <a:stretch/>
        </p:blipFill>
        <p:spPr>
          <a:xfrm>
            <a:off x="5017738" y="2677852"/>
            <a:ext cx="1636414" cy="1528846"/>
          </a:xfrm>
          <a:prstGeom prst="rect">
            <a:avLst/>
          </a:prstGeom>
          <a:ln w="57150">
            <a:solidFill>
              <a:schemeClr val="bg1"/>
            </a:solidFill>
          </a:ln>
        </p:spPr>
      </p:pic>
    </p:spTree>
    <p:extLst>
      <p:ext uri="{BB962C8B-B14F-4D97-AF65-F5344CB8AC3E}">
        <p14:creationId xmlns:p14="http://schemas.microsoft.com/office/powerpoint/2010/main" val="2332097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551"/>
                </a:solidFill>
              </a:rPr>
              <a:t>Clean Up</a:t>
            </a:r>
          </a:p>
        </p:txBody>
      </p:sp>
      <p:pic>
        <p:nvPicPr>
          <p:cNvPr id="7" name="Picture 6" descr="A picture containing tool, brush&#10;&#10;Description automatically generated">
            <a:extLst>
              <a:ext uri="{FF2B5EF4-FFF2-40B4-BE49-F238E27FC236}">
                <a16:creationId xmlns:a16="http://schemas.microsoft.com/office/drawing/2014/main" id="{AFD005AA-9D11-40B6-BACB-8D04D40553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2428" y="1172626"/>
            <a:ext cx="6739147" cy="4511329"/>
          </a:xfrm>
          <a:prstGeom prst="rect">
            <a:avLst/>
          </a:prstGeom>
        </p:spPr>
      </p:pic>
    </p:spTree>
    <p:extLst>
      <p:ext uri="{BB962C8B-B14F-4D97-AF65-F5344CB8AC3E}">
        <p14:creationId xmlns:p14="http://schemas.microsoft.com/office/powerpoint/2010/main" val="319898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B3A04-2BF4-4834-A5AC-BF412CEFADD8}"/>
              </a:ext>
            </a:extLst>
          </p:cNvPr>
          <p:cNvSpPr>
            <a:spLocks noGrp="1"/>
          </p:cNvSpPr>
          <p:nvPr>
            <p:ph type="sldNum" sz="quarter" idx="12"/>
          </p:nvPr>
        </p:nvSpPr>
        <p:spPr/>
        <p:txBody>
          <a:bodyPr/>
          <a:lstStyle/>
          <a:p>
            <a:fld id="{C53052E6-E16C-A04B-8192-1DB31D569F09}" type="slidenum">
              <a:rPr lang="en-US" smtClean="0"/>
              <a:pPr/>
              <a:t>15</a:t>
            </a:fld>
            <a:endParaRPr lang="en-US"/>
          </a:p>
        </p:txBody>
      </p:sp>
      <p:sp>
        <p:nvSpPr>
          <p:cNvPr id="3" name="Text Placeholder 2">
            <a:extLst>
              <a:ext uri="{FF2B5EF4-FFF2-40B4-BE49-F238E27FC236}">
                <a16:creationId xmlns:a16="http://schemas.microsoft.com/office/drawing/2014/main" id="{5010B4F6-AB8D-46B9-924D-60D5BC2D0443}"/>
              </a:ext>
            </a:extLst>
          </p:cNvPr>
          <p:cNvSpPr>
            <a:spLocks noGrp="1"/>
          </p:cNvSpPr>
          <p:nvPr>
            <p:ph type="body" sz="quarter" idx="14"/>
          </p:nvPr>
        </p:nvSpPr>
        <p:spPr>
          <a:xfrm>
            <a:off x="188259" y="5002306"/>
            <a:ext cx="8501258" cy="1014318"/>
          </a:xfrm>
        </p:spPr>
        <p:txBody>
          <a:bodyPr vert="horz" lIns="91440" tIns="45720" rIns="91440" bIns="45720" rtlCol="0" anchor="t">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is a </a:t>
            </a:r>
            <a:r>
              <a:rPr lang="en-US" sz="1400" dirty="0">
                <a:effectLst/>
                <a:latin typeface="Helvetica Neue" panose="02000503000000020004"/>
                <a:ea typeface="Calibri" panose="020F0502020204030204" pitchFamily="34" charset="0"/>
              </a:rPr>
              <a:t>registered </a:t>
            </a:r>
            <a:r>
              <a:rPr lang="en-US" sz="1400" dirty="0">
                <a:latin typeface="Helvetica Neue" panose="02000503000000020004"/>
                <a:ea typeface="Calibri" panose="020F0502020204030204" pitchFamily="34" charset="0"/>
              </a:rPr>
              <a:t>trademark</a:t>
            </a:r>
            <a:r>
              <a:rPr lang="en-US" sz="1400" dirty="0">
                <a:effectLst/>
                <a:latin typeface="Helvetica Neue" panose="02000503000000020004"/>
                <a:ea typeface="Calibri" panose="020F0502020204030204" pitchFamily="34" charset="0"/>
              </a:rPr>
              <a:t>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p:txBody>
      </p:sp>
      <p:pic>
        <p:nvPicPr>
          <p:cNvPr id="6" name="Picture 5" descr="Logo&#10;&#10;Description automatically generated">
            <a:extLst>
              <a:ext uri="{FF2B5EF4-FFF2-40B4-BE49-F238E27FC236}">
                <a16:creationId xmlns:a16="http://schemas.microsoft.com/office/drawing/2014/main" id="{F99A4BC1-F5E0-4D25-AF3C-551958EE34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398" y="1619703"/>
            <a:ext cx="3606243" cy="2286000"/>
          </a:xfrm>
          <a:prstGeom prst="rect">
            <a:avLst/>
          </a:prstGeom>
        </p:spPr>
      </p:pic>
      <p:pic>
        <p:nvPicPr>
          <p:cNvPr id="7" name="Picture 6">
            <a:extLst>
              <a:ext uri="{FF2B5EF4-FFF2-40B4-BE49-F238E27FC236}">
                <a16:creationId xmlns:a16="http://schemas.microsoft.com/office/drawing/2014/main" id="{EA49E708-F974-4E03-AA24-84C68C83AECB}"/>
              </a:ext>
            </a:extLst>
          </p:cNvPr>
          <p:cNvPicPr>
            <a:picLocks noChangeAspect="1"/>
          </p:cNvPicPr>
          <p:nvPr/>
        </p:nvPicPr>
        <p:blipFill>
          <a:blip r:embed="rId3"/>
          <a:stretch>
            <a:fillRect/>
          </a:stretch>
        </p:blipFill>
        <p:spPr>
          <a:xfrm>
            <a:off x="5452265" y="1619703"/>
            <a:ext cx="2456596" cy="2286000"/>
          </a:xfrm>
          <a:prstGeom prst="rect">
            <a:avLst/>
          </a:prstGeom>
        </p:spPr>
      </p:pic>
    </p:spTree>
    <p:extLst>
      <p:ext uri="{BB962C8B-B14F-4D97-AF65-F5344CB8AC3E}">
        <p14:creationId xmlns:p14="http://schemas.microsoft.com/office/powerpoint/2010/main" val="131575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263047" y="365127"/>
            <a:ext cx="8426470" cy="762634"/>
          </a:xfrm>
          <a:prstGeom prst="roundRect">
            <a:avLst/>
          </a:prstGeom>
          <a:solidFill>
            <a:srgbClr val="00A5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chemeClr val="bg1"/>
                </a:solidFill>
              </a:rPr>
              <a:t>Guiding Questions</a:t>
            </a:r>
          </a:p>
        </p:txBody>
      </p:sp>
      <p:sp>
        <p:nvSpPr>
          <p:cNvPr id="8" name="Rectangle: Rounded Corners 7">
            <a:extLst>
              <a:ext uri="{FF2B5EF4-FFF2-40B4-BE49-F238E27FC236}">
                <a16:creationId xmlns:a16="http://schemas.microsoft.com/office/drawing/2014/main" id="{5FAF9C81-E385-4FC9-A39D-DEA705CF563C}"/>
              </a:ext>
            </a:extLst>
          </p:cNvPr>
          <p:cNvSpPr/>
          <p:nvPr/>
        </p:nvSpPr>
        <p:spPr>
          <a:xfrm flipH="1">
            <a:off x="6693337" y="1828800"/>
            <a:ext cx="2286000" cy="3200400"/>
          </a:xfrm>
          <a:prstGeom prst="roundRect">
            <a:avLst/>
          </a:prstGeom>
          <a:solidFill>
            <a:srgbClr val="C9DF89"/>
          </a:solidFill>
          <a:ln w="28575">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182880" tIns="45720" rIns="45720" bIns="91440" rtlCol="0" anchor="t" anchorCtr="0">
            <a:noAutofit/>
          </a:bodyPr>
          <a:lstStyle/>
          <a:p>
            <a:pPr algn="ctr">
              <a:spcAft>
                <a:spcPts val="200"/>
              </a:spcAft>
            </a:pPr>
            <a:r>
              <a:rPr lang="en-US" sz="1300" b="1">
                <a:solidFill>
                  <a:schemeClr val="tx1"/>
                </a:solidFill>
                <a:latin typeface="Arial" panose="020B0604020202020204" pitchFamily="34" charset="0"/>
                <a:cs typeface="Arial" panose="020B0604020202020204" pitchFamily="34" charset="0"/>
              </a:rPr>
              <a:t>Outcomes</a:t>
            </a:r>
          </a:p>
          <a:p>
            <a:pPr algn="ctr">
              <a:spcAft>
                <a:spcPts val="200"/>
              </a:spcAft>
            </a:pPr>
            <a:endParaRPr lang="en-US" sz="1300" b="1">
              <a:solidFill>
                <a:schemeClr val="tx1"/>
              </a:solidFill>
              <a:latin typeface="Arial" panose="020B0604020202020204" pitchFamily="34" charset="0"/>
              <a:cs typeface="Arial" panose="020B0604020202020204" pitchFamily="34" charset="0"/>
            </a:endParaRPr>
          </a:p>
          <a:p>
            <a:pPr marL="171450" indent="-171450">
              <a:spcAft>
                <a:spcPts val="200"/>
              </a:spcAft>
              <a:buFont typeface="Arial" panose="020B0604020202020204" pitchFamily="34" charset="0"/>
              <a:buChar char="•"/>
            </a:pPr>
            <a:r>
              <a:rPr lang="en-US" sz="1100">
                <a:solidFill>
                  <a:schemeClr val="tx1"/>
                </a:solidFill>
                <a:latin typeface="Arial"/>
                <a:cs typeface="Arial"/>
              </a:rPr>
              <a:t>The team will build the truck and create new truck designs.</a:t>
            </a:r>
          </a:p>
          <a:p>
            <a:pPr>
              <a:spcAft>
                <a:spcPts val="200"/>
              </a:spcAft>
            </a:pPr>
            <a:endParaRPr lang="en-US" sz="1100">
              <a:solidFill>
                <a:schemeClr val="tx1"/>
              </a:solidFill>
              <a:latin typeface="Arial"/>
              <a:cs typeface="Arial"/>
            </a:endParaRPr>
          </a:p>
          <a:p>
            <a:pPr marL="171450" indent="-171450">
              <a:spcAft>
                <a:spcPts val="200"/>
              </a:spcAft>
              <a:buFont typeface="Arial" panose="020B0604020202020204" pitchFamily="34" charset="0"/>
              <a:buChar char="•"/>
            </a:pPr>
            <a:r>
              <a:rPr lang="en-US" sz="1100">
                <a:solidFill>
                  <a:schemeClr val="tx1"/>
                </a:solidFill>
                <a:latin typeface="Arial"/>
                <a:cs typeface="Arial"/>
              </a:rPr>
              <a:t>The team will use discovery to explore the CARGO CONNECT</a:t>
            </a:r>
            <a:r>
              <a:rPr lang="en-US" sz="1100" baseline="30000">
                <a:solidFill>
                  <a:schemeClr val="tx1"/>
                </a:solidFill>
                <a:latin typeface="Arial"/>
                <a:cs typeface="Arial"/>
              </a:rPr>
              <a:t>SM</a:t>
            </a:r>
            <a:r>
              <a:rPr lang="en-US" sz="1100">
                <a:solidFill>
                  <a:schemeClr val="tx1"/>
                </a:solidFill>
                <a:latin typeface="Arial"/>
                <a:cs typeface="Arial"/>
              </a:rPr>
              <a:t> theme and how cargo is transported to different destinations. </a:t>
            </a:r>
            <a:endParaRPr lang="en-US" sz="110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9F45DFF6-EE04-4A18-8898-D4C1CE4A06C7}"/>
              </a:ext>
            </a:extLst>
          </p:cNvPr>
          <p:cNvSpPr/>
          <p:nvPr/>
        </p:nvSpPr>
        <p:spPr>
          <a:xfrm>
            <a:off x="263047" y="3588154"/>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472C4"/>
                </a:solidFill>
                <a:latin typeface="Arial" panose="020B0604020202020204" pitchFamily="34" charset="0"/>
                <a:cs typeface="Arial" panose="020B0604020202020204" pitchFamily="34" charset="0"/>
              </a:rPr>
              <a:t>What routes do cargo trucks use for transportation?</a:t>
            </a:r>
          </a:p>
        </p:txBody>
      </p:sp>
      <p:sp>
        <p:nvSpPr>
          <p:cNvPr id="14" name="Rectangle: Rounded Corners 13">
            <a:extLst>
              <a:ext uri="{FF2B5EF4-FFF2-40B4-BE49-F238E27FC236}">
                <a16:creationId xmlns:a16="http://schemas.microsoft.com/office/drawing/2014/main" id="{4F5A9C7E-C2D0-4F93-BC6B-DBADE1AF2924}"/>
              </a:ext>
            </a:extLst>
          </p:cNvPr>
          <p:cNvSpPr/>
          <p:nvPr/>
        </p:nvSpPr>
        <p:spPr>
          <a:xfrm>
            <a:off x="263047" y="1481559"/>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a:solidFill>
                  <a:srgbClr val="4472C4"/>
                </a:solidFill>
                <a:latin typeface="Arial" panose="020B0604020202020204" pitchFamily="34" charset="0"/>
                <a:cs typeface="Arial" panose="020B0604020202020204" pitchFamily="34" charset="0"/>
              </a:rPr>
              <a:t>How can you load cargo and transport it to different areas?</a:t>
            </a:r>
          </a:p>
        </p:txBody>
      </p:sp>
      <p:sp>
        <p:nvSpPr>
          <p:cNvPr id="17" name="Rectangle: Rounded Corners 16">
            <a:extLst>
              <a:ext uri="{FF2B5EF4-FFF2-40B4-BE49-F238E27FC236}">
                <a16:creationId xmlns:a16="http://schemas.microsoft.com/office/drawing/2014/main" id="{68CFE0DF-BEF3-4914-A598-7A66A74C572C}"/>
              </a:ext>
            </a:extLst>
          </p:cNvPr>
          <p:cNvSpPr/>
          <p:nvPr/>
        </p:nvSpPr>
        <p:spPr>
          <a:xfrm>
            <a:off x="3478192" y="1481559"/>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472C4"/>
                </a:solidFill>
                <a:latin typeface="Arial" panose="020B0604020202020204" pitchFamily="34" charset="0"/>
                <a:cs typeface="Arial" panose="020B0604020202020204" pitchFamily="34" charset="0"/>
              </a:rPr>
              <a:t>How do packages get delivered to your front door?</a:t>
            </a:r>
          </a:p>
        </p:txBody>
      </p:sp>
      <p:sp>
        <p:nvSpPr>
          <p:cNvPr id="18" name="Rectangle: Rounded Corners 17">
            <a:extLst>
              <a:ext uri="{FF2B5EF4-FFF2-40B4-BE49-F238E27FC236}">
                <a16:creationId xmlns:a16="http://schemas.microsoft.com/office/drawing/2014/main" id="{5916FD3D-F12A-4905-AEFF-ED4FEE822709}"/>
              </a:ext>
            </a:extLst>
          </p:cNvPr>
          <p:cNvSpPr/>
          <p:nvPr/>
        </p:nvSpPr>
        <p:spPr>
          <a:xfrm>
            <a:off x="3478192" y="3588154"/>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4472C4"/>
                </a:solidFill>
                <a:latin typeface="Arial" panose="020B0604020202020204" pitchFamily="34" charset="0"/>
                <a:cs typeface="Arial" panose="020B0604020202020204" pitchFamily="34" charset="0"/>
              </a:rPr>
              <a:t>Where do you see trucks doing deliveries in your town?</a:t>
            </a: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oup of people in garment&#10;&#10;Description automatically generated with low confidence">
            <a:extLst>
              <a:ext uri="{FF2B5EF4-FFF2-40B4-BE49-F238E27FC236}">
                <a16:creationId xmlns:a16="http://schemas.microsoft.com/office/drawing/2014/main" id="{8619CEA7-ABBD-475F-8F37-93EBBC520A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774" y="3868391"/>
            <a:ext cx="4191953" cy="2273791"/>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7" name="Text Placeholder 6">
            <a:extLst>
              <a:ext uri="{FF2B5EF4-FFF2-40B4-BE49-F238E27FC236}">
                <a16:creationId xmlns:a16="http://schemas.microsoft.com/office/drawing/2014/main" id="{C21276DA-64A6-464C-8E68-29EC9EE92740}"/>
              </a:ext>
            </a:extLst>
          </p:cNvPr>
          <p:cNvSpPr>
            <a:spLocks noGrp="1"/>
          </p:cNvSpPr>
          <p:nvPr>
            <p:ph type="body" sz="quarter" idx="14"/>
          </p:nvPr>
        </p:nvSpPr>
        <p:spPr>
          <a:xfrm>
            <a:off x="466195" y="3400507"/>
            <a:ext cx="3121547" cy="844215"/>
          </a:xfrm>
        </p:spPr>
        <p:txBody>
          <a:bodyPr/>
          <a:lstStyle/>
          <a:p>
            <a:pPr marL="0" indent="0" algn="ctr">
              <a:buNone/>
            </a:pPr>
            <a:r>
              <a:rPr lang="en-US" dirty="0"/>
              <a:t>We explored new skills and ideas.</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551"/>
                </a:solidFill>
              </a:rPr>
              <a:t>Introduction – Let’s Discover</a:t>
            </a:r>
          </a:p>
        </p:txBody>
      </p:sp>
      <p:pic>
        <p:nvPicPr>
          <p:cNvPr id="12" name="Picture 11" descr="A picture containing text, clipart, vector graphics, businesscard&#10;&#10;Description automatically generated">
            <a:extLst>
              <a:ext uri="{FF2B5EF4-FFF2-40B4-BE49-F238E27FC236}">
                <a16:creationId xmlns:a16="http://schemas.microsoft.com/office/drawing/2014/main" id="{F8725B6E-8EBB-409F-9400-DBA8A67FAE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7466" y="1274276"/>
            <a:ext cx="2057400" cy="2057400"/>
          </a:xfrm>
          <a:prstGeom prst="rect">
            <a:avLst/>
          </a:prstGeom>
        </p:spPr>
      </p:pic>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3912243" y="1274276"/>
            <a:ext cx="4965539" cy="4594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Examples of Discovery</a:t>
            </a:r>
          </a:p>
          <a:p>
            <a:r>
              <a:rPr lang="en-US" dirty="0">
                <a:highlight>
                  <a:srgbClr val="FFFF00"/>
                </a:highlight>
              </a:rPr>
              <a:t>Ask the students to provide examples of Discovery and record them here</a:t>
            </a:r>
          </a:p>
          <a:p>
            <a:r>
              <a:rPr lang="en-US" dirty="0">
                <a:highlight>
                  <a:srgbClr val="FFFF00"/>
                </a:highlight>
              </a:rPr>
              <a:t>Example of Discovery</a:t>
            </a:r>
          </a:p>
          <a:p>
            <a:r>
              <a:rPr lang="en-US" dirty="0">
                <a:highlight>
                  <a:srgbClr val="FFFF00"/>
                </a:highlight>
              </a:rPr>
              <a:t>Example of Discovery</a:t>
            </a:r>
          </a:p>
        </p:txBody>
      </p:sp>
      <p:sp>
        <p:nvSpPr>
          <p:cNvPr id="16" name="TextBox 15">
            <a:extLst>
              <a:ext uri="{FF2B5EF4-FFF2-40B4-BE49-F238E27FC236}">
                <a16:creationId xmlns:a16="http://schemas.microsoft.com/office/drawing/2014/main" id="{BE9FA2E4-1D45-4719-8F65-68E9FA4919C1}"/>
              </a:ext>
            </a:extLst>
          </p:cNvPr>
          <p:cNvSpPr txBox="1"/>
          <p:nvPr/>
        </p:nvSpPr>
        <p:spPr>
          <a:xfrm>
            <a:off x="7590250" y="3967249"/>
            <a:ext cx="1287532" cy="369332"/>
          </a:xfrm>
          <a:prstGeom prst="rect">
            <a:avLst/>
          </a:prstGeom>
          <a:noFill/>
        </p:spPr>
        <p:txBody>
          <a:bodyPr wrap="none" rtlCol="0">
            <a:spAutoFit/>
          </a:bodyPr>
          <a:lstStyle/>
          <a:p>
            <a:r>
              <a:rPr lang="en-US" b="1" dirty="0">
                <a:solidFill>
                  <a:srgbClr val="00A651"/>
                </a:solidFill>
                <a:latin typeface="Arial" panose="020B0604020202020204" pitchFamily="34" charset="0"/>
                <a:cs typeface="Arial" panose="020B0604020202020204" pitchFamily="34" charset="0"/>
              </a:rPr>
              <a:t>Extension</a:t>
            </a:r>
          </a:p>
        </p:txBody>
      </p:sp>
      <p:pic>
        <p:nvPicPr>
          <p:cNvPr id="6" name="Picture 5" descr="Calendar&#10;&#10;Description automatically generated">
            <a:extLst>
              <a:ext uri="{FF2B5EF4-FFF2-40B4-BE49-F238E27FC236}">
                <a16:creationId xmlns:a16="http://schemas.microsoft.com/office/drawing/2014/main" id="{EB2B680B-620E-49A2-84C4-DDA2F18E96A1}"/>
              </a:ext>
            </a:extLst>
          </p:cNvPr>
          <p:cNvPicPr>
            <a:picLocks noChangeAspect="1"/>
          </p:cNvPicPr>
          <p:nvPr/>
        </p:nvPicPr>
        <p:blipFill rotWithShape="1">
          <a:blip r:embed="rId5"/>
          <a:srcRect l="48722"/>
          <a:stretch/>
        </p:blipFill>
        <p:spPr>
          <a:xfrm>
            <a:off x="7545580" y="4336581"/>
            <a:ext cx="1322464" cy="1719072"/>
          </a:xfrm>
          <a:prstGeom prst="rect">
            <a:avLst/>
          </a:prstGeom>
          <a:ln w="3175">
            <a:solidFill>
              <a:schemeClr val="tx1"/>
            </a:solidFill>
          </a:ln>
        </p:spPr>
      </p:pic>
    </p:spTree>
    <p:extLst>
      <p:ext uri="{BB962C8B-B14F-4D97-AF65-F5344CB8AC3E}">
        <p14:creationId xmlns:p14="http://schemas.microsoft.com/office/powerpoint/2010/main" val="95121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pic>
        <p:nvPicPr>
          <p:cNvPr id="4" name="Picture 3">
            <a:extLst>
              <a:ext uri="{FF2B5EF4-FFF2-40B4-BE49-F238E27FC236}">
                <a16:creationId xmlns:a16="http://schemas.microsoft.com/office/drawing/2014/main" id="{79FEF323-2B14-47EE-AE99-864DC8A9152F}"/>
              </a:ext>
            </a:extLst>
          </p:cNvPr>
          <p:cNvPicPr>
            <a:picLocks noChangeAspect="1"/>
          </p:cNvPicPr>
          <p:nvPr/>
        </p:nvPicPr>
        <p:blipFill>
          <a:blip r:embed="rId3"/>
          <a:stretch>
            <a:fillRect/>
          </a:stretch>
        </p:blipFill>
        <p:spPr>
          <a:xfrm>
            <a:off x="603739" y="1444869"/>
            <a:ext cx="3968261" cy="3968261"/>
          </a:xfrm>
          <a:prstGeom prst="rect">
            <a:avLst/>
          </a:prstGeom>
        </p:spPr>
      </p:pic>
      <p:sp>
        <p:nvSpPr>
          <p:cNvPr id="5" name="TextBox 4">
            <a:extLst>
              <a:ext uri="{FF2B5EF4-FFF2-40B4-BE49-F238E27FC236}">
                <a16:creationId xmlns:a16="http://schemas.microsoft.com/office/drawing/2014/main" id="{05659D3C-AC13-40E1-AE93-75A531A905AD}"/>
              </a:ext>
            </a:extLst>
          </p:cNvPr>
          <p:cNvSpPr txBox="1"/>
          <p:nvPr/>
        </p:nvSpPr>
        <p:spPr>
          <a:xfrm>
            <a:off x="4572000" y="2152053"/>
            <a:ext cx="3833446" cy="2553891"/>
          </a:xfrm>
          <a:prstGeom prst="roundRect">
            <a:avLst/>
          </a:prstGeom>
          <a:noFill/>
          <a:ln w="38100">
            <a:solidFill>
              <a:srgbClr val="00A551"/>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CARGO CONNECT</a:t>
            </a:r>
            <a:r>
              <a:rPr lang="en-US" sz="2400" baseline="30000" dirty="0">
                <a:latin typeface="Helvetica Neue" panose="02000503000000020004"/>
              </a:rPr>
              <a:t>SM</a:t>
            </a:r>
            <a:r>
              <a:rPr lang="en-US" sz="2400" dirty="0">
                <a:latin typeface="Helvetica Neue" panose="02000503000000020004"/>
              </a:rPr>
              <a:t> Season Launch Video</a:t>
            </a:r>
          </a:p>
        </p:txBody>
      </p:sp>
    </p:spTree>
    <p:extLst>
      <p:ext uri="{BB962C8B-B14F-4D97-AF65-F5344CB8AC3E}">
        <p14:creationId xmlns:p14="http://schemas.microsoft.com/office/powerpoint/2010/main" val="295166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F6F60A-4B08-4122-BD85-A93FE846ED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342143" y="1240515"/>
            <a:ext cx="2095961" cy="4754240"/>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1</a:t>
            </a:r>
          </a:p>
        </p:txBody>
      </p:sp>
      <p:sp>
        <p:nvSpPr>
          <p:cNvPr id="12" name="Speech Bubble: Oval 11">
            <a:extLst>
              <a:ext uri="{FF2B5EF4-FFF2-40B4-BE49-F238E27FC236}">
                <a16:creationId xmlns:a16="http://schemas.microsoft.com/office/drawing/2014/main" id="{BC7CEFA1-DFCB-4263-B110-A9535693307D}"/>
              </a:ext>
            </a:extLst>
          </p:cNvPr>
          <p:cNvSpPr/>
          <p:nvPr/>
        </p:nvSpPr>
        <p:spPr>
          <a:xfrm>
            <a:off x="3998680" y="1058143"/>
            <a:ext cx="2018787" cy="2091148"/>
          </a:xfrm>
          <a:prstGeom prst="wedgeEllipseCallout">
            <a:avLst>
              <a:gd name="adj1" fmla="val 78945"/>
              <a:gd name="adj2" fmla="val 42760"/>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a:solidFill>
                  <a:prstClr val="black"/>
                </a:solidFill>
                <a:latin typeface="Arial" panose="020B0604020202020204" pitchFamily="34" charset="0"/>
                <a:cs typeface="Arial" panose="020B0604020202020204" pitchFamily="34" charset="0"/>
              </a:rPr>
              <a:t>How is cargo packed and loaded onto vehicles?</a:t>
            </a:r>
          </a:p>
        </p:txBody>
      </p:sp>
      <p:pic>
        <p:nvPicPr>
          <p:cNvPr id="5" name="Picture 4">
            <a:extLst>
              <a:ext uri="{FF2B5EF4-FFF2-40B4-BE49-F238E27FC236}">
                <a16:creationId xmlns:a16="http://schemas.microsoft.com/office/drawing/2014/main" id="{4E641E3A-CB00-4880-ABBB-9FBA7AE99E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40385" y="2153135"/>
            <a:ext cx="2185431" cy="3764390"/>
          </a:xfrm>
          <a:prstGeom prst="rect">
            <a:avLst/>
          </a:prstGeom>
        </p:spPr>
      </p:pic>
      <p:sp>
        <p:nvSpPr>
          <p:cNvPr id="13" name="Speech Bubble: Oval 12">
            <a:extLst>
              <a:ext uri="{FF2B5EF4-FFF2-40B4-BE49-F238E27FC236}">
                <a16:creationId xmlns:a16="http://schemas.microsoft.com/office/drawing/2014/main" id="{BBE7F332-455D-4C39-8705-89300CEBC0B4}"/>
              </a:ext>
            </a:extLst>
          </p:cNvPr>
          <p:cNvSpPr/>
          <p:nvPr/>
        </p:nvSpPr>
        <p:spPr>
          <a:xfrm>
            <a:off x="2833264" y="3011638"/>
            <a:ext cx="2171978" cy="2212743"/>
          </a:xfrm>
          <a:prstGeom prst="wedgeEllipseCallout">
            <a:avLst>
              <a:gd name="adj1" fmla="val -66709"/>
              <a:gd name="adj2" fmla="val -32270"/>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dirty="0">
                <a:solidFill>
                  <a:prstClr val="black"/>
                </a:solidFill>
                <a:latin typeface="Arial" panose="020B0604020202020204" pitchFamily="34" charset="0"/>
                <a:cs typeface="Arial" panose="020B0604020202020204" pitchFamily="34" charset="0"/>
              </a:rPr>
              <a:t>What products need to be transported to and from your community? </a:t>
            </a:r>
          </a:p>
        </p:txBody>
      </p:sp>
    </p:spTree>
    <p:extLst>
      <p:ext uri="{BB962C8B-B14F-4D97-AF65-F5344CB8AC3E}">
        <p14:creationId xmlns:p14="http://schemas.microsoft.com/office/powerpoint/2010/main" val="399540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9" name="Text Placeholder 8">
            <a:extLst>
              <a:ext uri="{FF2B5EF4-FFF2-40B4-BE49-F238E27FC236}">
                <a16:creationId xmlns:a16="http://schemas.microsoft.com/office/drawing/2014/main" id="{3A6E6B01-D52D-4226-818C-AF13E93F69BA}"/>
              </a:ext>
            </a:extLst>
          </p:cNvPr>
          <p:cNvSpPr>
            <a:spLocks noGrp="1"/>
          </p:cNvSpPr>
          <p:nvPr>
            <p:ph type="body" sz="quarter" idx="14"/>
          </p:nvPr>
        </p:nvSpPr>
        <p:spPr>
          <a:xfrm>
            <a:off x="628651" y="1215342"/>
            <a:ext cx="5698236" cy="4815068"/>
          </a:xfrm>
        </p:spPr>
        <p:txBody>
          <a:bodyPr>
            <a:normAutofit/>
          </a:bodyPr>
          <a:lstStyle/>
          <a:p>
            <a:r>
              <a:rPr lang="en-US" sz="3200">
                <a:solidFill>
                  <a:schemeClr val="tx1"/>
                </a:solidFill>
              </a:rPr>
              <a:t>Use the space in your </a:t>
            </a:r>
            <a:r>
              <a:rPr lang="en-US" sz="3200" i="1">
                <a:solidFill>
                  <a:schemeClr val="tx1"/>
                </a:solidFill>
              </a:rPr>
              <a:t>Engineering Notebook </a:t>
            </a:r>
            <a:r>
              <a:rPr lang="en-US" sz="3200">
                <a:solidFill>
                  <a:schemeClr val="tx1"/>
                </a:solidFill>
              </a:rPr>
              <a:t>to capture your inventive ideas!</a:t>
            </a:r>
          </a:p>
          <a:p>
            <a:r>
              <a:rPr lang="en-US" sz="3200">
                <a:solidFill>
                  <a:schemeClr val="tx1"/>
                </a:solidFill>
              </a:rPr>
              <a:t>Follow the building instructions in Book 1 to make the truck. </a:t>
            </a:r>
          </a:p>
          <a:p>
            <a:r>
              <a:rPr lang="en-US" sz="3200">
                <a:solidFill>
                  <a:schemeClr val="tx1"/>
                </a:solidFill>
              </a:rPr>
              <a:t>Look at the mat and discover how the truck works!</a:t>
            </a:r>
          </a:p>
          <a:p>
            <a:endParaRPr lang="en-US" sz="320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1</a:t>
            </a:r>
          </a:p>
        </p:txBody>
      </p:sp>
      <p:sp>
        <p:nvSpPr>
          <p:cNvPr id="15" name="Text Placeholder 8">
            <a:extLst>
              <a:ext uri="{FF2B5EF4-FFF2-40B4-BE49-F238E27FC236}">
                <a16:creationId xmlns:a16="http://schemas.microsoft.com/office/drawing/2014/main" id="{28057F0A-69D4-499C-8EF7-52DBC2B70841}"/>
              </a:ext>
            </a:extLst>
          </p:cNvPr>
          <p:cNvSpPr txBox="1">
            <a:spLocks/>
          </p:cNvSpPr>
          <p:nvPr/>
        </p:nvSpPr>
        <p:spPr>
          <a:xfrm>
            <a:off x="626742" y="4223665"/>
            <a:ext cx="4718854" cy="12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a:p>
        </p:txBody>
      </p:sp>
      <p:sp>
        <p:nvSpPr>
          <p:cNvPr id="21" name="Rectangle: Rounded Corners 20">
            <a:extLst>
              <a:ext uri="{FF2B5EF4-FFF2-40B4-BE49-F238E27FC236}">
                <a16:creationId xmlns:a16="http://schemas.microsoft.com/office/drawing/2014/main" id="{0C115CF1-DF20-46F9-A492-22223F71D844}"/>
              </a:ext>
            </a:extLst>
          </p:cNvPr>
          <p:cNvSpPr/>
          <p:nvPr/>
        </p:nvSpPr>
        <p:spPr>
          <a:xfrm>
            <a:off x="6831246" y="988430"/>
            <a:ext cx="2069785" cy="4926233"/>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a:solidFill>
                  <a:srgbClr val="4472C4"/>
                </a:solidFill>
              </a:rPr>
              <a:t>You need…</a:t>
            </a:r>
          </a:p>
        </p:txBody>
      </p:sp>
      <p:pic>
        <p:nvPicPr>
          <p:cNvPr id="22" name="Picture 21">
            <a:extLst>
              <a:ext uri="{FF2B5EF4-FFF2-40B4-BE49-F238E27FC236}">
                <a16:creationId xmlns:a16="http://schemas.microsoft.com/office/drawing/2014/main" id="{BA66CEA1-0A6D-47FC-8707-9A68E1023A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34688" y="2835340"/>
            <a:ext cx="1061067" cy="787536"/>
          </a:xfrm>
          <a:prstGeom prst="rect">
            <a:avLst/>
          </a:prstGeom>
        </p:spPr>
      </p:pic>
      <p:pic>
        <p:nvPicPr>
          <p:cNvPr id="23" name="Picture 22" descr="A picture containing text, red, toy&#10;&#10;Description automatically generated">
            <a:extLst>
              <a:ext uri="{FF2B5EF4-FFF2-40B4-BE49-F238E27FC236}">
                <a16:creationId xmlns:a16="http://schemas.microsoft.com/office/drawing/2014/main" id="{E67E0B36-BA4A-4FA1-80FD-7AB56183FEE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40506" y="3727289"/>
            <a:ext cx="1051264" cy="897955"/>
          </a:xfrm>
          <a:prstGeom prst="rect">
            <a:avLst/>
          </a:prstGeom>
          <a:ln>
            <a:solidFill>
              <a:schemeClr val="tx1"/>
            </a:solidFill>
          </a:ln>
        </p:spPr>
      </p:pic>
      <p:pic>
        <p:nvPicPr>
          <p:cNvPr id="24" name="Picture 23" descr="Map&#10;&#10;Description automatically generated">
            <a:extLst>
              <a:ext uri="{FF2B5EF4-FFF2-40B4-BE49-F238E27FC236}">
                <a16:creationId xmlns:a16="http://schemas.microsoft.com/office/drawing/2014/main" id="{ED835167-C2E4-4D2C-95B7-6CFC601459C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90726" y="4739447"/>
            <a:ext cx="1748994" cy="897954"/>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FA165F95-1CC0-46A8-ABBF-47053BF70F3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22845" y="1562814"/>
            <a:ext cx="884755" cy="1179495"/>
          </a:xfrm>
          <a:prstGeom prst="rect">
            <a:avLst/>
          </a:prstGeom>
        </p:spPr>
      </p:pic>
    </p:spTree>
    <p:extLst>
      <p:ext uri="{BB962C8B-B14F-4D97-AF65-F5344CB8AC3E}">
        <p14:creationId xmlns:p14="http://schemas.microsoft.com/office/powerpoint/2010/main" val="309854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15" name="Text Placeholder 8">
            <a:extLst>
              <a:ext uri="{FF2B5EF4-FFF2-40B4-BE49-F238E27FC236}">
                <a16:creationId xmlns:a16="http://schemas.microsoft.com/office/drawing/2014/main" id="{28057F0A-69D4-499C-8EF7-52DBC2B70841}"/>
              </a:ext>
            </a:extLst>
          </p:cNvPr>
          <p:cNvSpPr txBox="1">
            <a:spLocks/>
          </p:cNvSpPr>
          <p:nvPr/>
        </p:nvSpPr>
        <p:spPr>
          <a:xfrm>
            <a:off x="626742" y="4223665"/>
            <a:ext cx="4718854" cy="12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a:p>
        </p:txBody>
      </p:sp>
      <p:pic>
        <p:nvPicPr>
          <p:cNvPr id="10" name="Picture 9" descr="Graphical user interface&#10;&#10;Description automatically generated with medium confidence">
            <a:extLst>
              <a:ext uri="{FF2B5EF4-FFF2-40B4-BE49-F238E27FC236}">
                <a16:creationId xmlns:a16="http://schemas.microsoft.com/office/drawing/2014/main" id="{9A484D56-029F-4816-A284-CFB5CBD5E6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6599" y="729628"/>
            <a:ext cx="8510801" cy="5398744"/>
          </a:xfrm>
          <a:prstGeom prst="rect">
            <a:avLst/>
          </a:prstGeom>
        </p:spPr>
      </p:pic>
      <p:sp>
        <p:nvSpPr>
          <p:cNvPr id="3" name="Oval 2">
            <a:extLst>
              <a:ext uri="{FF2B5EF4-FFF2-40B4-BE49-F238E27FC236}">
                <a16:creationId xmlns:a16="http://schemas.microsoft.com/office/drawing/2014/main" id="{0519CF17-903C-4493-A0C1-73CAB8306B42}"/>
              </a:ext>
            </a:extLst>
          </p:cNvPr>
          <p:cNvSpPr/>
          <p:nvPr/>
        </p:nvSpPr>
        <p:spPr>
          <a:xfrm>
            <a:off x="1532230" y="482108"/>
            <a:ext cx="1613647" cy="10527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831B1A8-5E1C-49C9-8BE7-0E416CC23495}"/>
              </a:ext>
            </a:extLst>
          </p:cNvPr>
          <p:cNvSpPr/>
          <p:nvPr/>
        </p:nvSpPr>
        <p:spPr>
          <a:xfrm>
            <a:off x="5975156" y="357640"/>
            <a:ext cx="1613647" cy="7439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3">
            <a:extLst>
              <a:ext uri="{FF2B5EF4-FFF2-40B4-BE49-F238E27FC236}">
                <a16:creationId xmlns:a16="http://schemas.microsoft.com/office/drawing/2014/main" id="{615D969C-8800-44AD-889A-FA6C409BD0E9}"/>
              </a:ext>
            </a:extLst>
          </p:cNvPr>
          <p:cNvSpPr txBox="1">
            <a:spLocks/>
          </p:cNvSpPr>
          <p:nvPr/>
        </p:nvSpPr>
        <p:spPr>
          <a:xfrm>
            <a:off x="316599" y="173438"/>
            <a:ext cx="7886700" cy="762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solidFill>
                  <a:srgbClr val="00A651"/>
                </a:solidFill>
                <a:latin typeface="Helvetica Neue"/>
              </a:rPr>
              <a:t>Capture Your Inventive Ideas!</a:t>
            </a:r>
          </a:p>
        </p:txBody>
      </p:sp>
    </p:spTree>
    <p:extLst>
      <p:ext uri="{BB962C8B-B14F-4D97-AF65-F5344CB8AC3E}">
        <p14:creationId xmlns:p14="http://schemas.microsoft.com/office/powerpoint/2010/main" val="323257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Map&#10;&#10;Description automatically generated">
            <a:extLst>
              <a:ext uri="{FF2B5EF4-FFF2-40B4-BE49-F238E27FC236}">
                <a16:creationId xmlns:a16="http://schemas.microsoft.com/office/drawing/2014/main" id="{6409B69A-3A8C-47CF-BCD6-8513370E98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387" y="1875727"/>
            <a:ext cx="8272657" cy="4247279"/>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5387" y="1127761"/>
            <a:ext cx="7886700" cy="897954"/>
          </a:xfrm>
        </p:spPr>
        <p:txBody>
          <a:bodyPr>
            <a:normAutofit/>
          </a:bodyPr>
          <a:lstStyle/>
          <a:p>
            <a:r>
              <a:rPr lang="en-US">
                <a:solidFill>
                  <a:schemeClr val="tx1"/>
                </a:solidFill>
              </a:rPr>
              <a:t>Circle the routes the truck can take on the mat image in your </a:t>
            </a:r>
            <a:r>
              <a:rPr lang="en-US" i="1">
                <a:solidFill>
                  <a:schemeClr val="tx1"/>
                </a:solidFill>
              </a:rPr>
              <a:t>Engineering Notebook</a:t>
            </a:r>
            <a:r>
              <a:rPr lang="en-US">
                <a:solidFill>
                  <a:schemeClr val="tx1"/>
                </a:solidFill>
              </a:rPr>
              <a:t>.</a:t>
            </a:r>
          </a:p>
          <a:p>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2</a:t>
            </a:r>
          </a:p>
        </p:txBody>
      </p:sp>
    </p:spTree>
    <p:extLst>
      <p:ext uri="{BB962C8B-B14F-4D97-AF65-F5344CB8AC3E}">
        <p14:creationId xmlns:p14="http://schemas.microsoft.com/office/powerpoint/2010/main" val="3822573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5387" y="1127760"/>
            <a:ext cx="7886700" cy="1742761"/>
          </a:xfrm>
        </p:spPr>
        <p:txBody>
          <a:bodyPr>
            <a:normAutofit/>
          </a:bodyPr>
          <a:lstStyle/>
          <a:p>
            <a:r>
              <a:rPr lang="en-US">
                <a:solidFill>
                  <a:schemeClr val="tx1"/>
                </a:solidFill>
              </a:rPr>
              <a:t>Draw your design of a truck that transports cargo.</a:t>
            </a:r>
          </a:p>
          <a:p>
            <a:r>
              <a:rPr lang="en-US">
                <a:solidFill>
                  <a:schemeClr val="tx1"/>
                </a:solidFill>
              </a:rPr>
              <a:t>Label what products are in the cargo the truck transports.</a:t>
            </a:r>
          </a:p>
          <a:p>
            <a:r>
              <a:rPr lang="en-US">
                <a:solidFill>
                  <a:schemeClr val="tx1"/>
                </a:solidFill>
              </a:rPr>
              <a:t>Share your creation with your team!</a:t>
            </a:r>
          </a:p>
          <a:p>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2</a:t>
            </a:r>
          </a:p>
        </p:txBody>
      </p:sp>
      <p:pic>
        <p:nvPicPr>
          <p:cNvPr id="6" name="Picture 5">
            <a:extLst>
              <a:ext uri="{FF2B5EF4-FFF2-40B4-BE49-F238E27FC236}">
                <a16:creationId xmlns:a16="http://schemas.microsoft.com/office/drawing/2014/main" id="{DFD43471-340E-4D11-A2D6-75AE256697E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828800" y="2952316"/>
            <a:ext cx="5486400" cy="3066519"/>
          </a:xfrm>
          <a:prstGeom prst="rect">
            <a:avLst/>
          </a:prstGeom>
          <a:ln>
            <a:solidFill>
              <a:schemeClr val="tx1"/>
            </a:solidFill>
          </a:ln>
        </p:spPr>
      </p:pic>
    </p:spTree>
    <p:extLst>
      <p:ext uri="{BB962C8B-B14F-4D97-AF65-F5344CB8AC3E}">
        <p14:creationId xmlns:p14="http://schemas.microsoft.com/office/powerpoint/2010/main" val="19443211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2E981D47E9229C45BD0F6073112327E8" ma:contentTypeVersion="13" ma:contentTypeDescription="Opret et nyt dokument." ma:contentTypeScope="" ma:versionID="202cbbb3118e06ff677e1774f7cd39ed">
  <xsd:schema xmlns:xsd="http://www.w3.org/2001/XMLSchema" xmlns:xs="http://www.w3.org/2001/XMLSchema" xmlns:p="http://schemas.microsoft.com/office/2006/metadata/properties" xmlns:ns2="98a1be8e-ceb0-4d64-90f3-74f22257285b" xmlns:ns3="65f3190a-2497-4c6e-9c08-e63c17ba8fcf" targetNamespace="http://schemas.microsoft.com/office/2006/metadata/properties" ma:root="true" ma:fieldsID="edebf52742f5ff3dbd1aac38530fcad2" ns2:_="" ns3:_="">
    <xsd:import namespace="98a1be8e-ceb0-4d64-90f3-74f22257285b"/>
    <xsd:import namespace="65f3190a-2497-4c6e-9c08-e63c17ba8fc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a1be8e-ceb0-4d64-90f3-74f222572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f3190a-2497-4c6e-9c08-e63c17ba8fcf"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EE4DCE1-18D6-4CAA-B4AC-F996FD41046C}"/>
</file>

<file path=docProps/app.xml><?xml version="1.0" encoding="utf-8"?>
<Properties xmlns="http://schemas.openxmlformats.org/officeDocument/2006/extended-properties" xmlns:vt="http://schemas.openxmlformats.org/officeDocument/2006/docPropsVTypes">
  <Template>Office Theme</Template>
  <TotalTime>1505</TotalTime>
  <Words>1298</Words>
  <Application>Microsoft Office PowerPoint</Application>
  <PresentationFormat>On-screen Show (4:3)</PresentationFormat>
  <Paragraphs>156</Paragraphs>
  <Slides>15</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15</vt:i4>
      </vt:variant>
    </vt:vector>
  </HeadingPairs>
  <TitlesOfParts>
    <vt:vector size="24" baseType="lpstr">
      <vt:lpstr>Arial</vt:lpstr>
      <vt:lpstr>Arial-BoldMT</vt:lpstr>
      <vt:lpstr>ArialMT</vt:lpstr>
      <vt:lpstr>Calibri</vt:lpstr>
      <vt:lpstr>Helvetica Neue</vt:lpstr>
      <vt:lpstr>Roboto</vt:lpstr>
      <vt:lpstr>Roboto Medium</vt:lpstr>
      <vt:lpstr>Office Theme</vt:lpstr>
      <vt:lpstr>1_Office Theme</vt:lpstr>
      <vt:lpstr>PowerPoint Presentation</vt:lpstr>
      <vt:lpstr>Guiding Questions</vt:lpstr>
      <vt:lpstr>Introduction – Let’s Discover</vt:lpstr>
      <vt:lpstr>PowerPoint Presentation</vt:lpstr>
      <vt:lpstr>Task 1</vt:lpstr>
      <vt:lpstr>Task 1</vt:lpstr>
      <vt:lpstr>PowerPoint Presentation</vt:lpstr>
      <vt:lpstr>Task 2</vt:lpstr>
      <vt:lpstr>Task 2</vt:lpstr>
      <vt:lpstr>Task 2</vt:lpstr>
      <vt:lpstr>Task 2</vt:lpstr>
      <vt:lpstr>Share</vt:lpstr>
      <vt:lpstr>Career Connections</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Kathy Morgan</cp:lastModifiedBy>
  <cp:revision>15</cp:revision>
  <dcterms:created xsi:type="dcterms:W3CDTF">2020-04-21T20:33:01Z</dcterms:created>
  <dcterms:modified xsi:type="dcterms:W3CDTF">2021-07-14T21:47:03Z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0x0101002E981D47E9229C45BD0F6073112327E8</vt:lpwstr>
  </property>
</Properties>
</file>